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4"/>
  </p:sldMasterIdLst>
  <p:notesMasterIdLst>
    <p:notesMasterId r:id="rId17"/>
  </p:notesMasterIdLst>
  <p:sldIdLst>
    <p:sldId id="256" r:id="rId5"/>
    <p:sldId id="257" r:id="rId6"/>
    <p:sldId id="278" r:id="rId7"/>
    <p:sldId id="259" r:id="rId8"/>
    <p:sldId id="268" r:id="rId9"/>
    <p:sldId id="280" r:id="rId10"/>
    <p:sldId id="275" r:id="rId11"/>
    <p:sldId id="277" r:id="rId12"/>
    <p:sldId id="282" r:id="rId13"/>
    <p:sldId id="279" r:id="rId14"/>
    <p:sldId id="281" r:id="rId15"/>
    <p:sldId id="271" r:id="rId16"/>
  </p:sldIdLst>
  <p:sldSz cx="14630400" cy="8229600"/>
  <p:notesSz cx="8229600" cy="14630400"/>
  <p:embeddedFontLst>
    <p:embeddedFont>
      <p:font typeface="Aptos Narrow" panose="020B0004020202020204" pitchFamily="34" charset="0"/>
      <p:regular r:id="rId18"/>
      <p:bold r:id="rId19"/>
      <p:italic r:id="rId20"/>
      <p:boldItalic r:id="rId21"/>
    </p:embeddedFont>
    <p:embeddedFont>
      <p:font typeface="DM Sans Semi Bold" panose="020B0604020202020204" charset="0"/>
      <p:regular r:id="rId22"/>
    </p:embeddedFont>
    <p:embeddedFont>
      <p:font typeface="Inter Medium"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userDrawn="1">
          <p15:clr>
            <a:srgbClr val="A4A3A4"/>
          </p15:clr>
        </p15:guide>
        <p15:guide id="2" pos="4608" userDrawn="1">
          <p15:clr>
            <a:srgbClr val="A4A3A4"/>
          </p15:clr>
        </p15:guide>
        <p15:guide id="3" pos="503" userDrawn="1">
          <p15:clr>
            <a:srgbClr val="A4A3A4"/>
          </p15:clr>
        </p15:guide>
        <p15:guide id="4" pos="3134" userDrawn="1">
          <p15:clr>
            <a:srgbClr val="A4A3A4"/>
          </p15:clr>
        </p15:guide>
        <p15:guide id="5" pos="3293" userDrawn="1">
          <p15:clr>
            <a:srgbClr val="A4A3A4"/>
          </p15:clr>
        </p15:guide>
        <p15:guide id="6" pos="5923" userDrawn="1">
          <p15:clr>
            <a:srgbClr val="A4A3A4"/>
          </p15:clr>
        </p15:guide>
        <p15:guide id="7" pos="6082" userDrawn="1">
          <p15:clr>
            <a:srgbClr val="A4A3A4"/>
          </p15:clr>
        </p15:guide>
        <p15:guide id="8" pos="871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2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422267-EBAB-0FE2-B7D0-706FCE48908A}" v="26" dt="2025-06-17T12:44:27.2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50"/>
    <p:restoredTop sz="94689"/>
  </p:normalViewPr>
  <p:slideViewPr>
    <p:cSldViewPr snapToGrid="0">
      <p:cViewPr>
        <p:scale>
          <a:sx n="110" d="100"/>
          <a:sy n="110" d="100"/>
        </p:scale>
        <p:origin x="1512" y="416"/>
      </p:cViewPr>
      <p:guideLst>
        <p:guide orient="horz" pos="2592"/>
        <p:guide pos="4608"/>
        <p:guide pos="503"/>
        <p:guide pos="3134"/>
        <p:guide pos="3293"/>
        <p:guide pos="5923"/>
        <p:guide pos="6082"/>
        <p:guide pos="8713"/>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font" Target="fonts/font4.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3.fntdata"/><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6.fntdata"/><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font" Target="fonts/font2.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5.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ong Hwan Son" userId="S::json13@syr.edu::e6ac2209-d8be-402b-8e6c-ea2b78c6b9fd" providerId="AD" clId="Web-{D3422267-EBAB-0FE2-B7D0-706FCE48908A}"/>
    <pc:docChg chg="modSld">
      <pc:chgData name="Jeong Hwan Son" userId="S::json13@syr.edu::e6ac2209-d8be-402b-8e6c-ea2b78c6b9fd" providerId="AD" clId="Web-{D3422267-EBAB-0FE2-B7D0-706FCE48908A}" dt="2025-06-17T12:44:27.251" v="24" actId="1076"/>
      <pc:docMkLst>
        <pc:docMk/>
      </pc:docMkLst>
      <pc:sldChg chg="addSp delSp modSp">
        <pc:chgData name="Jeong Hwan Son" userId="S::json13@syr.edu::e6ac2209-d8be-402b-8e6c-ea2b78c6b9fd" providerId="AD" clId="Web-{D3422267-EBAB-0FE2-B7D0-706FCE48908A}" dt="2025-06-17T12:44:27.251" v="24" actId="1076"/>
        <pc:sldMkLst>
          <pc:docMk/>
          <pc:sldMk cId="1555535142" sldId="282"/>
        </pc:sldMkLst>
        <pc:spChg chg="add mod">
          <ac:chgData name="Jeong Hwan Son" userId="S::json13@syr.edu::e6ac2209-d8be-402b-8e6c-ea2b78c6b9fd" providerId="AD" clId="Web-{D3422267-EBAB-0FE2-B7D0-706FCE48908A}" dt="2025-06-17T12:44:12.531" v="20"/>
          <ac:spMkLst>
            <pc:docMk/>
            <pc:sldMk cId="1555535142" sldId="282"/>
            <ac:spMk id="20" creationId="{7650D1CA-FB36-F6BB-EF9B-F7C3ECECACF6}"/>
          </ac:spMkLst>
        </pc:spChg>
        <pc:grpChg chg="del">
          <ac:chgData name="Jeong Hwan Son" userId="S::json13@syr.edu::e6ac2209-d8be-402b-8e6c-ea2b78c6b9fd" providerId="AD" clId="Web-{D3422267-EBAB-0FE2-B7D0-706FCE48908A}" dt="2025-06-17T12:43:05.793" v="0"/>
          <ac:grpSpMkLst>
            <pc:docMk/>
            <pc:sldMk cId="1555535142" sldId="282"/>
            <ac:grpSpMk id="24" creationId="{DDA79F36-D21F-B103-85CA-516C009E7932}"/>
          </ac:grpSpMkLst>
        </pc:grpChg>
        <pc:picChg chg="add mod modCrop">
          <ac:chgData name="Jeong Hwan Son" userId="S::json13@syr.edu::e6ac2209-d8be-402b-8e6c-ea2b78c6b9fd" providerId="AD" clId="Web-{D3422267-EBAB-0FE2-B7D0-706FCE48908A}" dt="2025-06-17T12:44:27.126" v="23" actId="1076"/>
          <ac:picMkLst>
            <pc:docMk/>
            <pc:sldMk cId="1555535142" sldId="282"/>
            <ac:picMk id="3" creationId="{D1C6A876-7A04-6A82-D16B-154347E1FCE6}"/>
          </ac:picMkLst>
        </pc:picChg>
        <pc:picChg chg="add mod modCrop">
          <ac:chgData name="Jeong Hwan Son" userId="S::json13@syr.edu::e6ac2209-d8be-402b-8e6c-ea2b78c6b9fd" providerId="AD" clId="Web-{D3422267-EBAB-0FE2-B7D0-706FCE48908A}" dt="2025-06-17T12:44:27.251" v="24" actId="1076"/>
          <ac:picMkLst>
            <pc:docMk/>
            <pc:sldMk cId="1555535142" sldId="282"/>
            <ac:picMk id="13" creationId="{DE1008DA-624A-BE86-9D2F-0671B95F3DC0}"/>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0"/>
    <c:plotArea>
      <c:layout>
        <c:manualLayout>
          <c:layoutTarget val="inner"/>
          <c:xMode val="edge"/>
          <c:yMode val="edge"/>
          <c:x val="0.10669577997678641"/>
          <c:y val="0.14407508755213741"/>
          <c:w val="0.85482409409927385"/>
          <c:h val="0.5936089988594927"/>
        </c:manualLayout>
      </c:layout>
      <c:barChart>
        <c:barDir val="col"/>
        <c:grouping val="clustered"/>
        <c:varyColors val="0"/>
        <c:ser>
          <c:idx val="0"/>
          <c:order val="0"/>
          <c:tx>
            <c:strRef>
              <c:f>Sheet1!$B$1</c:f>
              <c:strCache>
                <c:ptCount val="1"/>
                <c:pt idx="0">
                  <c:v>Balanced Accuracy</c:v>
                </c:pt>
              </c:strCache>
            </c:strRef>
          </c:tx>
          <c:spPr>
            <a:solidFill>
              <a:schemeClr val="accent5">
                <a:lumMod val="40000"/>
                <a:lumOff val="60000"/>
              </a:schemeClr>
            </a:solidFill>
            <a:ln>
              <a:noFill/>
            </a:ln>
            <a:effectLst/>
          </c:spPr>
          <c:invertIfNegative val="0"/>
          <c:dPt>
            <c:idx val="1"/>
            <c:invertIfNegative val="0"/>
            <c:bubble3D val="0"/>
            <c:spPr>
              <a:solidFill>
                <a:schemeClr val="accent5">
                  <a:lumMod val="75000"/>
                </a:schemeClr>
              </a:solidFill>
              <a:ln>
                <a:noFill/>
              </a:ln>
              <a:effectLst/>
            </c:spPr>
            <c:extLst>
              <c:ext xmlns:c16="http://schemas.microsoft.com/office/drawing/2014/chart" uri="{C3380CC4-5D6E-409C-BE32-E72D297353CC}">
                <c16:uniqueId val="{00000003-09AC-4BF9-A418-6E483DCEF046}"/>
              </c:ext>
            </c:extLst>
          </c:dPt>
          <c:dLbls>
            <c:delete val="1"/>
          </c:dLbls>
          <c:cat>
            <c:strRef>
              <c:f>Sheet1!$A$2:$A$6</c:f>
              <c:strCache>
                <c:ptCount val="5"/>
                <c:pt idx="0">
                  <c:v>Base</c:v>
                </c:pt>
                <c:pt idx="1">
                  <c:v>5-Fold CV</c:v>
                </c:pt>
                <c:pt idx="2">
                  <c:v>RFE + HyperTuned</c:v>
                </c:pt>
                <c:pt idx="3">
                  <c:v>Base + SMOTE</c:v>
                </c:pt>
                <c:pt idx="4">
                  <c:v>RFE + HyperTuned + SMOTE</c:v>
                </c:pt>
              </c:strCache>
            </c:strRef>
          </c:cat>
          <c:val>
            <c:numRef>
              <c:f>Sheet1!$B$2:$B$6</c:f>
              <c:numCache>
                <c:formatCode>General</c:formatCode>
                <c:ptCount val="5"/>
                <c:pt idx="0">
                  <c:v>0.75060000000000004</c:v>
                </c:pt>
                <c:pt idx="1">
                  <c:v>0.78779999999999994</c:v>
                </c:pt>
                <c:pt idx="2">
                  <c:v>0.72909999999999997</c:v>
                </c:pt>
                <c:pt idx="3">
                  <c:v>0.74129999999999996</c:v>
                </c:pt>
                <c:pt idx="4">
                  <c:v>0.74299999999999999</c:v>
                </c:pt>
              </c:numCache>
            </c:numRef>
          </c:val>
          <c:extLst>
            <c:ext xmlns:c16="http://schemas.microsoft.com/office/drawing/2014/chart" uri="{C3380CC4-5D6E-409C-BE32-E72D297353CC}">
              <c16:uniqueId val="{00000000-09AC-4BF9-A418-6E483DCEF046}"/>
            </c:ext>
          </c:extLst>
        </c:ser>
        <c:ser>
          <c:idx val="1"/>
          <c:order val="1"/>
          <c:tx>
            <c:strRef>
              <c:f>Sheet1!$C$1</c:f>
              <c:strCache>
                <c:ptCount val="1"/>
                <c:pt idx="0">
                  <c:v>Sensitivity</c:v>
                </c:pt>
              </c:strCache>
            </c:strRef>
          </c:tx>
          <c:spPr>
            <a:solidFill>
              <a:schemeClr val="accent4">
                <a:lumMod val="20000"/>
                <a:lumOff val="80000"/>
              </a:schemeClr>
            </a:solidFill>
            <a:ln>
              <a:noFill/>
            </a:ln>
            <a:effectLst/>
          </c:spPr>
          <c:invertIfNegative val="0"/>
          <c:dPt>
            <c:idx val="1"/>
            <c:invertIfNegative val="0"/>
            <c:bubble3D val="0"/>
            <c:spPr>
              <a:solidFill>
                <a:schemeClr val="accent4">
                  <a:lumMod val="60000"/>
                  <a:lumOff val="40000"/>
                </a:schemeClr>
              </a:solidFill>
              <a:ln>
                <a:noFill/>
              </a:ln>
              <a:effectLst/>
            </c:spPr>
            <c:extLst>
              <c:ext xmlns:c16="http://schemas.microsoft.com/office/drawing/2014/chart" uri="{C3380CC4-5D6E-409C-BE32-E72D297353CC}">
                <c16:uniqueId val="{00000006-09AC-4BF9-A418-6E483DCEF046}"/>
              </c:ext>
            </c:extLst>
          </c:dPt>
          <c:dLbls>
            <c:delete val="1"/>
          </c:dLbls>
          <c:cat>
            <c:strRef>
              <c:f>Sheet1!$A$2:$A$6</c:f>
              <c:strCache>
                <c:ptCount val="5"/>
                <c:pt idx="0">
                  <c:v>Base</c:v>
                </c:pt>
                <c:pt idx="1">
                  <c:v>5-Fold CV</c:v>
                </c:pt>
                <c:pt idx="2">
                  <c:v>RFE + HyperTuned</c:v>
                </c:pt>
                <c:pt idx="3">
                  <c:v>Base + SMOTE</c:v>
                </c:pt>
                <c:pt idx="4">
                  <c:v>RFE + HyperTuned + SMOTE</c:v>
                </c:pt>
              </c:strCache>
            </c:strRef>
          </c:cat>
          <c:val>
            <c:numRef>
              <c:f>Sheet1!$C$2:$C$6</c:f>
              <c:numCache>
                <c:formatCode>General</c:formatCode>
                <c:ptCount val="5"/>
                <c:pt idx="0">
                  <c:v>0.56889999999999996</c:v>
                </c:pt>
                <c:pt idx="1">
                  <c:v>0.66610000000000003</c:v>
                </c:pt>
                <c:pt idx="2">
                  <c:v>0.60289999999999999</c:v>
                </c:pt>
                <c:pt idx="3">
                  <c:v>0.54290000000000005</c:v>
                </c:pt>
                <c:pt idx="4">
                  <c:v>0.59809999999999997</c:v>
                </c:pt>
              </c:numCache>
            </c:numRef>
          </c:val>
          <c:extLst>
            <c:ext xmlns:c16="http://schemas.microsoft.com/office/drawing/2014/chart" uri="{C3380CC4-5D6E-409C-BE32-E72D297353CC}">
              <c16:uniqueId val="{00000005-09AC-4BF9-A418-6E483DCEF046}"/>
            </c:ext>
          </c:extLst>
        </c:ser>
        <c:dLbls>
          <c:dLblPos val="outEnd"/>
          <c:showLegendKey val="0"/>
          <c:showVal val="1"/>
          <c:showCatName val="0"/>
          <c:showSerName val="0"/>
          <c:showPercent val="0"/>
          <c:showBubbleSize val="0"/>
        </c:dLbls>
        <c:gapWidth val="30"/>
        <c:axId val="182012591"/>
        <c:axId val="182016431"/>
      </c:barChart>
      <c:catAx>
        <c:axId val="1820125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182016431"/>
        <c:crosses val="autoZero"/>
        <c:auto val="1"/>
        <c:lblAlgn val="ctr"/>
        <c:lblOffset val="100"/>
        <c:noMultiLvlLbl val="0"/>
      </c:catAx>
      <c:valAx>
        <c:axId val="1820164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012591"/>
        <c:crosses val="autoZero"/>
        <c:crossBetween val="between"/>
      </c:valAx>
      <c:spPr>
        <a:noFill/>
        <a:ln>
          <a:noFill/>
        </a:ln>
        <a:effectLst>
          <a:softEdge rad="0"/>
        </a:effectLst>
      </c:spPr>
    </c:plotArea>
    <c:legend>
      <c:legendPos val="r"/>
      <c:layout>
        <c:manualLayout>
          <c:xMode val="edge"/>
          <c:yMode val="edge"/>
          <c:x val="2.7287986298875046E-2"/>
          <c:y val="0.82559855820576189"/>
          <c:w val="0.3055176622630672"/>
          <c:h val="0.1557142570406849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5">
  <a:schemeClr val="accent5"/>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91039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5E5AC-C611-6956-89BE-9F8094AD5E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5210F9-D644-0721-2BEF-F2CB71C677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D845C5-EB63-E331-9F49-221AC2922A9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8ECFFA5-B76E-217F-3A47-07740F58DFB8}"/>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977776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CF6E95-F798-86A0-A58B-F16E673A5A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BE11D5-9BE8-3AF2-5CA7-FC7880469B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222700-5CD4-E01A-E519-BB7E48944AF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EDEA340-C972-948C-648F-6C56D74432A0}"/>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14742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167E2B-81F5-EC05-56FB-349D931A81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F437AB-AEC4-E80F-ACC5-C84ED98691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F82E6D-DFA8-7870-2A05-E9DFF9C2113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C5D3EC2-BE6E-9955-5CFD-38BBCFC7462F}"/>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588942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900595"/>
            <a:ext cx="7556421" cy="2126337"/>
          </a:xfrm>
          <a:prstGeom prst="rect">
            <a:avLst/>
          </a:prstGeom>
          <a:noFill/>
          <a:ln/>
        </p:spPr>
        <p:txBody>
          <a:bodyPr wrap="square" lIns="0" tIns="0" rIns="0" bIns="0" rtlCol="0" anchor="t"/>
          <a:lstStyle/>
          <a:p>
            <a:pPr marL="0" indent="0" algn="l">
              <a:lnSpc>
                <a:spcPts val="5550"/>
              </a:lnSpc>
              <a:buNone/>
            </a:pPr>
            <a:r>
              <a:rPr lang="en-US" sz="4450">
                <a:solidFill>
                  <a:srgbClr val="030303"/>
                </a:solidFill>
                <a:latin typeface="DM Sans Semi Bold" pitchFamily="34" charset="0"/>
                <a:ea typeface="DM Sans Semi Bold" pitchFamily="34" charset="-122"/>
                <a:cs typeface="DM Sans Semi Bold" pitchFamily="34" charset="-120"/>
              </a:rPr>
              <a:t>Predicting Post-COVID Elections Using Pre-COVID Data</a:t>
            </a:r>
            <a:endParaRPr lang="en-US" sz="4450"/>
          </a:p>
        </p:txBody>
      </p:sp>
      <p:sp>
        <p:nvSpPr>
          <p:cNvPr id="4" name="Text 1"/>
          <p:cNvSpPr/>
          <p:nvPr/>
        </p:nvSpPr>
        <p:spPr>
          <a:xfrm>
            <a:off x="793790" y="4367093"/>
            <a:ext cx="7556421" cy="725805"/>
          </a:xfrm>
          <a:prstGeom prst="rect">
            <a:avLst/>
          </a:prstGeom>
          <a:noFill/>
          <a:ln/>
        </p:spPr>
        <p:txBody>
          <a:bodyPr wrap="square" lIns="0" tIns="0" rIns="0" bIns="0" rtlCol="0" anchor="t"/>
          <a:lstStyle/>
          <a:p>
            <a:pPr marL="0" indent="0" algn="l">
              <a:lnSpc>
                <a:spcPts val="2850"/>
              </a:lnSpc>
              <a:buNone/>
            </a:pPr>
            <a:r>
              <a:rPr lang="en-US" sz="1750">
                <a:solidFill>
                  <a:srgbClr val="464646"/>
                </a:solidFill>
                <a:latin typeface="Inter Medium" pitchFamily="34" charset="0"/>
                <a:ea typeface="Inter Medium" pitchFamily="34" charset="-122"/>
                <a:cs typeface="Inter Medium" pitchFamily="34" charset="-120"/>
              </a:rPr>
              <a:t>How the pandemic transformed voting behavior and electoral outcomes.</a:t>
            </a:r>
            <a:endParaRPr lang="en-US" sz="1750"/>
          </a:p>
        </p:txBody>
      </p:sp>
      <p:sp>
        <p:nvSpPr>
          <p:cNvPr id="5" name="Text 2"/>
          <p:cNvSpPr/>
          <p:nvPr/>
        </p:nvSpPr>
        <p:spPr>
          <a:xfrm>
            <a:off x="793790" y="5348049"/>
            <a:ext cx="7556421" cy="362903"/>
          </a:xfrm>
          <a:prstGeom prst="rect">
            <a:avLst/>
          </a:prstGeom>
          <a:noFill/>
          <a:ln/>
        </p:spPr>
        <p:txBody>
          <a:bodyPr wrap="none" lIns="0" tIns="0" rIns="0" bIns="0" rtlCol="0" anchor="t"/>
          <a:lstStyle/>
          <a:p>
            <a:pPr marL="0" indent="0" algn="l">
              <a:lnSpc>
                <a:spcPts val="2850"/>
              </a:lnSpc>
              <a:buNone/>
            </a:pPr>
            <a:r>
              <a:rPr lang="en-US" sz="1750">
                <a:solidFill>
                  <a:srgbClr val="464646"/>
                </a:solidFill>
                <a:latin typeface="Inter Medium" pitchFamily="34" charset="0"/>
                <a:ea typeface="Inter Medium" pitchFamily="34" charset="-122"/>
                <a:cs typeface="Inter Medium" pitchFamily="34" charset="-120"/>
              </a:rPr>
              <a:t>Completed By: </a:t>
            </a:r>
            <a:endParaRPr lang="en-US" sz="1750"/>
          </a:p>
        </p:txBody>
      </p:sp>
      <p:sp>
        <p:nvSpPr>
          <p:cNvPr id="6" name="Text 3"/>
          <p:cNvSpPr/>
          <p:nvPr/>
        </p:nvSpPr>
        <p:spPr>
          <a:xfrm>
            <a:off x="793790" y="5966103"/>
            <a:ext cx="7556421" cy="362903"/>
          </a:xfrm>
          <a:prstGeom prst="rect">
            <a:avLst/>
          </a:prstGeom>
          <a:noFill/>
          <a:ln/>
        </p:spPr>
        <p:txBody>
          <a:bodyPr wrap="none" lIns="0" tIns="0" rIns="0" bIns="0" rtlCol="0" anchor="t"/>
          <a:lstStyle/>
          <a:p>
            <a:pPr>
              <a:lnSpc>
                <a:spcPts val="2850"/>
              </a:lnSpc>
            </a:pPr>
            <a:r>
              <a:rPr lang="en-US" sz="1750">
                <a:solidFill>
                  <a:srgbClr val="464646"/>
                </a:solidFill>
                <a:latin typeface="Inter Medium"/>
                <a:ea typeface="Inter Medium"/>
                <a:cs typeface="Inter Medium" pitchFamily="34" charset="-120"/>
              </a:rPr>
              <a:t>Team 1) Michael Suder, Darrell Collison Jeong Hwan</a:t>
            </a:r>
            <a:r>
              <a:rPr lang="ko-KR" altLang="en-US" sz="1750">
                <a:solidFill>
                  <a:srgbClr val="464646"/>
                </a:solidFill>
                <a:latin typeface="Inter Medium"/>
                <a:ea typeface="Inter Medium"/>
                <a:cs typeface="Inter Medium" pitchFamily="34" charset="-120"/>
              </a:rPr>
              <a:t> </a:t>
            </a:r>
            <a:r>
              <a:rPr lang="en-US" sz="1750">
                <a:solidFill>
                  <a:srgbClr val="464646"/>
                </a:solidFill>
                <a:latin typeface="Inter Medium"/>
                <a:ea typeface="Inter Medium"/>
                <a:cs typeface="Inter Medium" pitchFamily="34" charset="-120"/>
              </a:rPr>
              <a:t>Son, Robert Nitto </a:t>
            </a:r>
            <a:endParaRPr lang="en-US" sz="1750">
              <a:latin typeface="Calibri" panose="020F0502020204030204"/>
              <a:ea typeface="Calibri" panose="020F0502020204030204"/>
              <a:cs typeface="Calibri" panose="020F050202020403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B41FDA88-567C-7FB7-F20F-C4F421453E40}"/>
              </a:ext>
            </a:extLst>
          </p:cNvPr>
          <p:cNvSpPr/>
          <p:nvPr/>
        </p:nvSpPr>
        <p:spPr>
          <a:xfrm>
            <a:off x="717334" y="620554"/>
            <a:ext cx="11733568" cy="633847"/>
          </a:xfrm>
          <a:prstGeom prst="rect">
            <a:avLst/>
          </a:prstGeom>
          <a:noFill/>
          <a:ln/>
        </p:spPr>
        <p:txBody>
          <a:bodyPr wrap="none" lIns="0" tIns="0" rIns="0" bIns="0" rtlCol="0" anchor="t"/>
          <a:lstStyle/>
          <a:p>
            <a:pPr>
              <a:lnSpc>
                <a:spcPts val="4700"/>
              </a:lnSpc>
            </a:pPr>
            <a:r>
              <a:rPr lang="en-US" sz="4000"/>
              <a:t>Support Vector Machine: Model Training &amp; Evaluation</a:t>
            </a:r>
            <a:endParaRPr lang="en-US" sz="3750">
              <a:latin typeface="DM Sans Semi Bold"/>
            </a:endParaRPr>
          </a:p>
        </p:txBody>
      </p:sp>
      <p:sp>
        <p:nvSpPr>
          <p:cNvPr id="4" name="Text 2">
            <a:extLst>
              <a:ext uri="{FF2B5EF4-FFF2-40B4-BE49-F238E27FC236}">
                <a16:creationId xmlns:a16="http://schemas.microsoft.com/office/drawing/2014/main" id="{919EC734-595B-3E89-935E-62FED8456F9A}"/>
              </a:ext>
            </a:extLst>
          </p:cNvPr>
          <p:cNvSpPr/>
          <p:nvPr/>
        </p:nvSpPr>
        <p:spPr>
          <a:xfrm>
            <a:off x="922245" y="4307086"/>
            <a:ext cx="3833557" cy="299561"/>
          </a:xfrm>
          <a:prstGeom prst="rect">
            <a:avLst/>
          </a:prstGeom>
          <a:noFill/>
          <a:ln/>
        </p:spPr>
        <p:txBody>
          <a:bodyPr wrap="none" lIns="0" tIns="0" rIns="0" bIns="0" rtlCol="0" anchor="t"/>
          <a:lstStyle/>
          <a:p>
            <a:pPr>
              <a:lnSpc>
                <a:spcPts val="2350"/>
              </a:lnSpc>
            </a:pPr>
            <a:r>
              <a:rPr lang="en-US" sz="2000" b="1">
                <a:solidFill>
                  <a:schemeClr val="bg2">
                    <a:lumMod val="50000"/>
                  </a:schemeClr>
                </a:solidFill>
                <a:latin typeface="Inter Medium" panose="020B0600000101010101" charset="0"/>
                <a:ea typeface="Inter Medium" panose="020B0600000101010101" charset="0"/>
              </a:rPr>
              <a:t>Data Preparation &amp; Scaling</a:t>
            </a:r>
          </a:p>
        </p:txBody>
      </p:sp>
      <p:sp>
        <p:nvSpPr>
          <p:cNvPr id="5" name="Text 3">
            <a:extLst>
              <a:ext uri="{FF2B5EF4-FFF2-40B4-BE49-F238E27FC236}">
                <a16:creationId xmlns:a16="http://schemas.microsoft.com/office/drawing/2014/main" id="{E3629AED-E50C-4C26-6A38-1B1C93A76FEC}"/>
              </a:ext>
            </a:extLst>
          </p:cNvPr>
          <p:cNvSpPr/>
          <p:nvPr/>
        </p:nvSpPr>
        <p:spPr>
          <a:xfrm>
            <a:off x="922245" y="4817487"/>
            <a:ext cx="3142417" cy="613410"/>
          </a:xfrm>
          <a:prstGeom prst="rect">
            <a:avLst/>
          </a:prstGeom>
          <a:noFill/>
          <a:ln/>
        </p:spPr>
        <p:txBody>
          <a:bodyPr wrap="square" lIns="0" tIns="0" rIns="0" bIns="0" rtlCol="0" anchor="t"/>
          <a:lstStyle/>
          <a:p>
            <a:pPr marL="342900" indent="-342900">
              <a:lnSpc>
                <a:spcPct val="150000"/>
              </a:lnSpc>
              <a:buSzPct val="100000"/>
              <a:buChar char="•"/>
            </a:pPr>
            <a:r>
              <a:rPr lang="en-US" sz="1600">
                <a:latin typeface="Inter Medium" panose="020B0600000101010101" charset="0"/>
                <a:ea typeface="Inter Medium" panose="020B0600000101010101" charset="0"/>
              </a:rPr>
              <a:t>Dataset was split into 70% training and 30% test sets</a:t>
            </a:r>
          </a:p>
        </p:txBody>
      </p:sp>
      <p:sp>
        <p:nvSpPr>
          <p:cNvPr id="8" name="Text 6">
            <a:extLst>
              <a:ext uri="{FF2B5EF4-FFF2-40B4-BE49-F238E27FC236}">
                <a16:creationId xmlns:a16="http://schemas.microsoft.com/office/drawing/2014/main" id="{DF2B244B-6AA7-1BFF-D91A-7919AA951F72}"/>
              </a:ext>
            </a:extLst>
          </p:cNvPr>
          <p:cNvSpPr/>
          <p:nvPr/>
        </p:nvSpPr>
        <p:spPr>
          <a:xfrm>
            <a:off x="5705960" y="4307086"/>
            <a:ext cx="3142417" cy="299561"/>
          </a:xfrm>
          <a:prstGeom prst="rect">
            <a:avLst/>
          </a:prstGeom>
          <a:noFill/>
          <a:ln/>
        </p:spPr>
        <p:txBody>
          <a:bodyPr wrap="square" lIns="0" tIns="0" rIns="0" bIns="0" rtlCol="0" anchor="t"/>
          <a:lstStyle/>
          <a:p>
            <a:pPr>
              <a:lnSpc>
                <a:spcPts val="2350"/>
              </a:lnSpc>
            </a:pPr>
            <a:r>
              <a:rPr lang="en-US" sz="2000" b="1">
                <a:solidFill>
                  <a:schemeClr val="bg2">
                    <a:lumMod val="50000"/>
                  </a:schemeClr>
                </a:solidFill>
                <a:latin typeface="Inter Medium" panose="020B0600000101010101" charset="0"/>
                <a:ea typeface="Inter Medium" panose="020B0600000101010101" charset="0"/>
              </a:rPr>
              <a:t>Model Setup &amp; Training</a:t>
            </a:r>
          </a:p>
        </p:txBody>
      </p:sp>
      <p:sp>
        <p:nvSpPr>
          <p:cNvPr id="11" name="Text 10">
            <a:extLst>
              <a:ext uri="{FF2B5EF4-FFF2-40B4-BE49-F238E27FC236}">
                <a16:creationId xmlns:a16="http://schemas.microsoft.com/office/drawing/2014/main" id="{75FC4127-A55E-AC13-7F67-18A138693271}"/>
              </a:ext>
            </a:extLst>
          </p:cNvPr>
          <p:cNvSpPr/>
          <p:nvPr/>
        </p:nvSpPr>
        <p:spPr>
          <a:xfrm>
            <a:off x="10386437" y="4307086"/>
            <a:ext cx="3982867" cy="299561"/>
          </a:xfrm>
          <a:prstGeom prst="rect">
            <a:avLst/>
          </a:prstGeom>
          <a:noFill/>
          <a:ln/>
        </p:spPr>
        <p:txBody>
          <a:bodyPr wrap="square" lIns="0" tIns="0" rIns="0" bIns="0" rtlCol="0" anchor="t"/>
          <a:lstStyle/>
          <a:p>
            <a:r>
              <a:rPr lang="en-US" sz="2000" b="1">
                <a:solidFill>
                  <a:schemeClr val="bg2">
                    <a:lumMod val="50000"/>
                  </a:schemeClr>
                </a:solidFill>
                <a:latin typeface="Inter Medium" panose="020B0600000101010101" charset="0"/>
                <a:ea typeface="Inter Medium" panose="020B0600000101010101" charset="0"/>
              </a:rPr>
              <a:t>Evaluation &amp; Confusion Matrix</a:t>
            </a:r>
          </a:p>
        </p:txBody>
      </p:sp>
      <p:sp>
        <p:nvSpPr>
          <p:cNvPr id="12" name="Text 11">
            <a:extLst>
              <a:ext uri="{FF2B5EF4-FFF2-40B4-BE49-F238E27FC236}">
                <a16:creationId xmlns:a16="http://schemas.microsoft.com/office/drawing/2014/main" id="{60CA4FF1-8F49-C2AC-918E-076750C3FD8C}"/>
              </a:ext>
            </a:extLst>
          </p:cNvPr>
          <p:cNvSpPr/>
          <p:nvPr/>
        </p:nvSpPr>
        <p:spPr>
          <a:xfrm>
            <a:off x="10489675" y="4817487"/>
            <a:ext cx="3874444" cy="613410"/>
          </a:xfrm>
          <a:prstGeom prst="rect">
            <a:avLst/>
          </a:prstGeom>
          <a:noFill/>
          <a:ln/>
        </p:spPr>
        <p:txBody>
          <a:bodyPr wrap="square" lIns="0" tIns="0" rIns="0" bIns="0" rtlCol="0" anchor="t"/>
          <a:lstStyle/>
          <a:p>
            <a:pPr marL="342900" indent="-342900" algn="l">
              <a:lnSpc>
                <a:spcPct val="150000"/>
              </a:lnSpc>
              <a:buSzPct val="100000"/>
              <a:buChar char="•"/>
            </a:pPr>
            <a:r>
              <a:rPr lang="en-US" sz="1600">
                <a:latin typeface="Inter Medium"/>
                <a:ea typeface="Inter Medium"/>
              </a:rPr>
              <a:t>Test</a:t>
            </a:r>
            <a:r>
              <a:rPr lang="ko-KR" altLang="en-US" sz="1600">
                <a:latin typeface="Inter Medium"/>
                <a:ea typeface="Inter Medium" panose="020B0600000101010101" charset="0"/>
              </a:rPr>
              <a:t> </a:t>
            </a:r>
            <a:r>
              <a:rPr lang="en-US" altLang="ko-KR" sz="1600">
                <a:latin typeface="Inter Medium"/>
                <a:ea typeface="Inter Medium"/>
              </a:rPr>
              <a:t>Accuracy:</a:t>
            </a:r>
            <a:r>
              <a:rPr lang="ko-KR" altLang="en-US" sz="1600">
                <a:latin typeface="Inter Medium"/>
                <a:ea typeface="Inter Medium" panose="020B0600000101010101" charset="0"/>
              </a:rPr>
              <a:t> </a:t>
            </a:r>
            <a:r>
              <a:rPr lang="en-US" altLang="ko-KR" sz="1600">
                <a:latin typeface="Inter Medium"/>
                <a:ea typeface="Inter Medium"/>
              </a:rPr>
              <a:t>88.7%</a:t>
            </a:r>
          </a:p>
          <a:p>
            <a:pPr marL="285750" indent="-285750">
              <a:lnSpc>
                <a:spcPct val="150000"/>
              </a:lnSpc>
              <a:buSzPct val="100000"/>
              <a:buFont typeface="Wingdings" panose="05000000000000000000" pitchFamily="2" charset="2"/>
              <a:buChar char="ü"/>
            </a:pPr>
            <a:r>
              <a:rPr lang="en-US" sz="1600">
                <a:latin typeface="Inter Medium"/>
                <a:ea typeface="Inter Medium"/>
              </a:rPr>
              <a:t>The model accuracy appears high however it appears to be memorizing the data</a:t>
            </a:r>
            <a:endParaRPr lang="en-US" sz="1600">
              <a:latin typeface="Inter Medium" panose="020B0600000101010101" charset="0"/>
              <a:ea typeface="Inter Medium" panose="020B0600000101010101" charset="0"/>
            </a:endParaRPr>
          </a:p>
        </p:txBody>
      </p:sp>
      <p:sp>
        <p:nvSpPr>
          <p:cNvPr id="19" name="Rectangle 5">
            <a:extLst>
              <a:ext uri="{FF2B5EF4-FFF2-40B4-BE49-F238E27FC236}">
                <a16:creationId xmlns:a16="http://schemas.microsoft.com/office/drawing/2014/main" id="{2ECA9313-8267-E3E3-A9B0-2EA9AC667528}"/>
              </a:ext>
            </a:extLst>
          </p:cNvPr>
          <p:cNvSpPr>
            <a:spLocks noChangeArrowheads="1"/>
          </p:cNvSpPr>
          <p:nvPr/>
        </p:nvSpPr>
        <p:spPr bwMode="auto">
          <a:xfrm>
            <a:off x="5705959" y="4606647"/>
            <a:ext cx="4032400" cy="2634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a:ln>
                  <a:noFill/>
                </a:ln>
                <a:solidFill>
                  <a:schemeClr val="tx1">
                    <a:lumMod val="76000"/>
                    <a:lumOff val="24000"/>
                  </a:schemeClr>
                </a:solidFill>
                <a:effectLst/>
                <a:latin typeface="Inter Medium"/>
                <a:ea typeface="Inter Medium"/>
              </a:rPr>
              <a:t>Model Parameters:</a:t>
            </a:r>
            <a:endParaRPr lang="en-US" altLang="en-US" sz="1600" b="0" i="0" u="none" strike="noStrike" cap="none" normalizeH="0" baseline="0">
              <a:ln>
                <a:noFill/>
              </a:ln>
              <a:solidFill>
                <a:schemeClr val="tx1">
                  <a:lumMod val="76000"/>
                  <a:lumOff val="24000"/>
                </a:schemeClr>
              </a:solidFill>
              <a:effectLst/>
              <a:latin typeface="Inter Medium"/>
              <a:ea typeface="Inter Medium"/>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US" altLang="en-US" sz="1600" b="1" i="0" u="none" strike="noStrike" cap="none" normalizeH="0" baseline="0">
                <a:ln>
                  <a:noFill/>
                </a:ln>
                <a:solidFill>
                  <a:schemeClr val="tx1">
                    <a:lumMod val="76000"/>
                    <a:lumOff val="24000"/>
                  </a:schemeClr>
                </a:solidFill>
                <a:effectLst/>
                <a:latin typeface="Inter Medium"/>
                <a:ea typeface="Inter Medium"/>
              </a:rPr>
              <a:t>Kernel:</a:t>
            </a:r>
            <a:r>
              <a:rPr kumimoji="0" lang="en-US" altLang="en-US" sz="1600" b="0" i="0" u="none" strike="noStrike" cap="none" normalizeH="0" baseline="0">
                <a:ln>
                  <a:noFill/>
                </a:ln>
                <a:solidFill>
                  <a:schemeClr val="tx1">
                    <a:lumMod val="76000"/>
                    <a:lumOff val="24000"/>
                  </a:schemeClr>
                </a:solidFill>
                <a:effectLst/>
                <a:latin typeface="Inter Medium"/>
                <a:ea typeface="Inter Medium"/>
              </a:rPr>
              <a:t> Radial Basis Function (RBF)</a:t>
            </a:r>
            <a:endParaRPr lang="en-US" altLang="en-US" sz="1600" b="0" i="0" u="none" strike="noStrike" cap="none" normalizeH="0" baseline="0">
              <a:ln>
                <a:noFill/>
              </a:ln>
              <a:solidFill>
                <a:schemeClr val="tx1">
                  <a:lumMod val="76000"/>
                  <a:lumOff val="24000"/>
                </a:schemeClr>
              </a:solidFill>
              <a:effectLst/>
              <a:latin typeface="Inter Medium"/>
              <a:ea typeface="Inter Medium"/>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US" altLang="en-US" sz="1600" b="1" i="0" u="none" strike="noStrike" cap="none" normalizeH="0" baseline="0">
                <a:ln>
                  <a:noFill/>
                </a:ln>
                <a:solidFill>
                  <a:schemeClr val="tx1">
                    <a:lumMod val="76000"/>
                    <a:lumOff val="24000"/>
                  </a:schemeClr>
                </a:solidFill>
                <a:effectLst/>
                <a:latin typeface="Inter Medium"/>
                <a:ea typeface="Inter Medium"/>
              </a:rPr>
              <a:t>Tuned Parameters:</a:t>
            </a:r>
            <a:r>
              <a:rPr kumimoji="0" lang="en-US" altLang="en-US" sz="1600" b="0" i="0" u="none" strike="noStrike" cap="none" normalizeH="0" baseline="0">
                <a:ln>
                  <a:noFill/>
                </a:ln>
                <a:solidFill>
                  <a:schemeClr val="tx1">
                    <a:lumMod val="76000"/>
                    <a:lumOff val="24000"/>
                  </a:schemeClr>
                </a:solidFill>
                <a:effectLst/>
                <a:latin typeface="Inter Medium"/>
                <a:ea typeface="Inter Medium"/>
              </a:rPr>
              <a:t> C = 3, σ = 0.1</a:t>
            </a:r>
            <a:endParaRPr lang="en-US" altLang="en-US" sz="1600" b="0" i="0" u="none" strike="noStrike" cap="none" normalizeH="0" baseline="0">
              <a:ln>
                <a:noFill/>
              </a:ln>
              <a:solidFill>
                <a:schemeClr val="tx1">
                  <a:lumMod val="76000"/>
                  <a:lumOff val="24000"/>
                </a:schemeClr>
              </a:solidFill>
              <a:effectLst/>
              <a:latin typeface="Inter Medium"/>
              <a:ea typeface="Inter Medium"/>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US" altLang="en-US" sz="1600" b="1" i="0" u="none" strike="noStrike" cap="none" normalizeH="0" baseline="0">
                <a:ln>
                  <a:noFill/>
                </a:ln>
                <a:solidFill>
                  <a:schemeClr val="tx1">
                    <a:lumMod val="76000"/>
                    <a:lumOff val="24000"/>
                  </a:schemeClr>
                </a:solidFill>
                <a:effectLst/>
                <a:latin typeface="Inter Medium"/>
                <a:ea typeface="Inter Medium"/>
              </a:rPr>
              <a:t>Cross-validation:</a:t>
            </a:r>
            <a:r>
              <a:rPr kumimoji="0" lang="en-US" altLang="en-US" sz="1600" b="0" i="0" u="none" strike="noStrike" cap="none" normalizeH="0" baseline="0">
                <a:ln>
                  <a:noFill/>
                </a:ln>
                <a:solidFill>
                  <a:schemeClr val="tx1">
                    <a:lumMod val="76000"/>
                    <a:lumOff val="24000"/>
                  </a:schemeClr>
                </a:solidFill>
                <a:effectLst/>
                <a:latin typeface="Inter Medium"/>
                <a:ea typeface="Inter Medium"/>
              </a:rPr>
              <a:t> 3-fold CV</a:t>
            </a:r>
            <a:endParaRPr lang="en-US" altLang="en-US" sz="1600" b="0" i="0" u="none" strike="noStrike" cap="none" normalizeH="0" baseline="0">
              <a:ln>
                <a:noFill/>
              </a:ln>
              <a:solidFill>
                <a:schemeClr val="tx1">
                  <a:lumMod val="76000"/>
                  <a:lumOff val="24000"/>
                </a:schemeClr>
              </a:solidFill>
              <a:effectLst/>
              <a:latin typeface="Inter Medium"/>
              <a:ea typeface="Inter Medium"/>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US" altLang="en-US" sz="1600" b="1" i="0" u="none" strike="noStrike" cap="none" normalizeH="0" baseline="0">
                <a:ln>
                  <a:noFill/>
                </a:ln>
                <a:solidFill>
                  <a:schemeClr val="tx1">
                    <a:lumMod val="76000"/>
                    <a:lumOff val="24000"/>
                  </a:schemeClr>
                </a:solidFill>
                <a:effectLst/>
                <a:latin typeface="Inter Medium"/>
                <a:ea typeface="Inter Medium"/>
              </a:rPr>
              <a:t>Support Vectors:</a:t>
            </a:r>
            <a:r>
              <a:rPr kumimoji="0" lang="en-US" altLang="en-US" sz="1600" b="0" i="0" u="none" strike="noStrike" cap="none" normalizeH="0" baseline="0">
                <a:ln>
                  <a:noFill/>
                </a:ln>
                <a:solidFill>
                  <a:schemeClr val="tx1">
                    <a:lumMod val="76000"/>
                    <a:lumOff val="24000"/>
                  </a:schemeClr>
                </a:solidFill>
                <a:effectLst/>
                <a:latin typeface="Inter Medium"/>
                <a:ea typeface="Inter Medium"/>
              </a:rPr>
              <a:t> 2,777</a:t>
            </a:r>
            <a:endParaRPr lang="en-US" altLang="en-US" sz="1600" b="0" i="0" u="none" strike="noStrike" cap="none" normalizeH="0" baseline="0">
              <a:ln>
                <a:noFill/>
              </a:ln>
              <a:solidFill>
                <a:schemeClr val="tx1">
                  <a:lumMod val="76000"/>
                  <a:lumOff val="24000"/>
                </a:schemeClr>
              </a:solidFill>
              <a:effectLst/>
              <a:latin typeface="Inter Medium"/>
              <a:ea typeface="Inter Medium"/>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US" altLang="en-US" sz="1600" b="1" i="0" u="none" strike="noStrike" cap="none" normalizeH="0" baseline="0">
                <a:ln>
                  <a:noFill/>
                </a:ln>
                <a:solidFill>
                  <a:schemeClr val="tx1">
                    <a:lumMod val="76000"/>
                    <a:lumOff val="24000"/>
                  </a:schemeClr>
                </a:solidFill>
                <a:effectLst/>
                <a:latin typeface="Inter Medium"/>
                <a:ea typeface="Inter Medium"/>
              </a:rPr>
              <a:t>Training Error:</a:t>
            </a:r>
            <a:r>
              <a:rPr kumimoji="0" lang="en-US" altLang="en-US" sz="1600" b="0" i="0" u="none" strike="noStrike" cap="none" normalizeH="0" baseline="0">
                <a:ln>
                  <a:noFill/>
                </a:ln>
                <a:solidFill>
                  <a:schemeClr val="tx1">
                    <a:lumMod val="76000"/>
                    <a:lumOff val="24000"/>
                  </a:schemeClr>
                </a:solidFill>
                <a:effectLst/>
                <a:latin typeface="Inter Medium"/>
                <a:ea typeface="Inter Medium"/>
              </a:rPr>
              <a:t> 10.6%</a:t>
            </a:r>
            <a:endParaRPr lang="en-US" altLang="en-US" sz="1600" b="0" i="0" u="none" strike="noStrike" cap="none" normalizeH="0" baseline="0">
              <a:ln>
                <a:noFill/>
              </a:ln>
              <a:solidFill>
                <a:schemeClr val="tx1">
                  <a:lumMod val="76000"/>
                  <a:lumOff val="24000"/>
                </a:schemeClr>
              </a:solidFill>
              <a:effectLst/>
              <a:latin typeface="Inter Medium"/>
              <a:ea typeface="Inter Medium"/>
            </a:endParaRPr>
          </a:p>
          <a:p>
            <a:pPr marL="0" marR="0" lvl="0" indent="0" algn="l" defTabSz="914400" rtl="0" eaLnBrk="0" fontAlgn="base" latinLnBrk="0" hangingPunct="0">
              <a:lnSpc>
                <a:spcPct val="150000"/>
              </a:lnSpc>
              <a:spcBef>
                <a:spcPct val="0"/>
              </a:spcBef>
              <a:spcAft>
                <a:spcPct val="0"/>
              </a:spcAft>
              <a:buClrTx/>
              <a:buSzTx/>
              <a:buFontTx/>
              <a:buNone/>
              <a:tabLst/>
            </a:pPr>
            <a:endParaRPr lang="en-US" altLang="en-US" sz="1600" b="0" i="0" u="none" strike="noStrike" cap="none" normalizeH="0" baseline="0">
              <a:ln>
                <a:noFill/>
              </a:ln>
              <a:solidFill>
                <a:schemeClr val="tx1">
                  <a:lumMod val="76000"/>
                  <a:lumOff val="24000"/>
                </a:schemeClr>
              </a:solidFill>
              <a:effectLst/>
              <a:latin typeface="Inter Medium" panose="020B0600000101010101" charset="0"/>
              <a:ea typeface="Inter Medium" panose="020B0600000101010101" charset="0"/>
            </a:endParaRPr>
          </a:p>
        </p:txBody>
      </p:sp>
      <p:pic>
        <p:nvPicPr>
          <p:cNvPr id="21" name="Picture 20">
            <a:extLst>
              <a:ext uri="{FF2B5EF4-FFF2-40B4-BE49-F238E27FC236}">
                <a16:creationId xmlns:a16="http://schemas.microsoft.com/office/drawing/2014/main" id="{17AB28DB-3130-3426-CEA7-5C9C7778C708}"/>
              </a:ext>
            </a:extLst>
          </p:cNvPr>
          <p:cNvPicPr>
            <a:picLocks noChangeAspect="1"/>
          </p:cNvPicPr>
          <p:nvPr/>
        </p:nvPicPr>
        <p:blipFill>
          <a:blip r:embed="rId2"/>
          <a:stretch>
            <a:fillRect/>
          </a:stretch>
        </p:blipFill>
        <p:spPr>
          <a:xfrm>
            <a:off x="10391461" y="1349781"/>
            <a:ext cx="3605893" cy="2575125"/>
          </a:xfrm>
          <a:prstGeom prst="rect">
            <a:avLst/>
          </a:prstGeom>
        </p:spPr>
      </p:pic>
      <p:graphicFrame>
        <p:nvGraphicFramePr>
          <p:cNvPr id="26" name="Table 25">
            <a:extLst>
              <a:ext uri="{FF2B5EF4-FFF2-40B4-BE49-F238E27FC236}">
                <a16:creationId xmlns:a16="http://schemas.microsoft.com/office/drawing/2014/main" id="{4D5975A8-441A-2F08-2693-89A576E9DE96}"/>
              </a:ext>
            </a:extLst>
          </p:cNvPr>
          <p:cNvGraphicFramePr>
            <a:graphicFrameLocks noGrp="1"/>
          </p:cNvGraphicFramePr>
          <p:nvPr>
            <p:extLst>
              <p:ext uri="{D42A27DB-BD31-4B8C-83A1-F6EECF244321}">
                <p14:modId xmlns:p14="http://schemas.microsoft.com/office/powerpoint/2010/main" val="3354395574"/>
              </p:ext>
            </p:extLst>
          </p:nvPr>
        </p:nvGraphicFramePr>
        <p:xfrm>
          <a:off x="10771029" y="6308250"/>
          <a:ext cx="3377050" cy="1617791"/>
        </p:xfrm>
        <a:graphic>
          <a:graphicData uri="http://schemas.openxmlformats.org/drawingml/2006/table">
            <a:tbl>
              <a:tblPr/>
              <a:tblGrid>
                <a:gridCol w="1587159">
                  <a:extLst>
                    <a:ext uri="{9D8B030D-6E8A-4147-A177-3AD203B41FA5}">
                      <a16:colId xmlns:a16="http://schemas.microsoft.com/office/drawing/2014/main" val="1609081758"/>
                    </a:ext>
                  </a:extLst>
                </a:gridCol>
                <a:gridCol w="1259989">
                  <a:extLst>
                    <a:ext uri="{9D8B030D-6E8A-4147-A177-3AD203B41FA5}">
                      <a16:colId xmlns:a16="http://schemas.microsoft.com/office/drawing/2014/main" val="3858755782"/>
                    </a:ext>
                  </a:extLst>
                </a:gridCol>
                <a:gridCol w="529902">
                  <a:extLst>
                    <a:ext uri="{9D8B030D-6E8A-4147-A177-3AD203B41FA5}">
                      <a16:colId xmlns:a16="http://schemas.microsoft.com/office/drawing/2014/main" val="1155371022"/>
                    </a:ext>
                  </a:extLst>
                </a:gridCol>
              </a:tblGrid>
              <a:tr h="245120">
                <a:tc>
                  <a:txBody>
                    <a:bodyPr/>
                    <a:lstStyle/>
                    <a:p>
                      <a:pPr algn="l" fontAlgn="b"/>
                      <a:r>
                        <a:rPr lang="en-US" sz="1100" b="1" i="0" u="none" strike="noStrike">
                          <a:solidFill>
                            <a:srgbClr val="000000"/>
                          </a:solidFill>
                          <a:effectLst/>
                          <a:latin typeface="Aptos Narrow" panose="020B0004020202020204" pitchFamily="34" charset="0"/>
                        </a:rPr>
                        <a:t>Metric</a:t>
                      </a:r>
                    </a:p>
                  </a:txBody>
                  <a:tcPr marL="6350" marR="6350" marT="635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r>
                        <a:rPr lang="en-US" sz="1100" b="1" i="0" u="none" strike="noStrike">
                          <a:solidFill>
                            <a:srgbClr val="000000"/>
                          </a:solidFill>
                          <a:effectLst/>
                          <a:latin typeface="Aptos Narrow" panose="020B0004020202020204" pitchFamily="34" charset="0"/>
                        </a:rPr>
                        <a:t>Formula</a:t>
                      </a:r>
                    </a:p>
                  </a:txBody>
                  <a:tcPr marL="6350" marR="6350" marT="635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r>
                        <a:rPr lang="en-US" sz="1100" b="1" i="0" u="none" strike="noStrike">
                          <a:solidFill>
                            <a:srgbClr val="000000"/>
                          </a:solidFill>
                          <a:effectLst/>
                          <a:latin typeface="Aptos Narrow" panose="020B0004020202020204" pitchFamily="34" charset="0"/>
                        </a:rPr>
                        <a:t>Value</a:t>
                      </a:r>
                    </a:p>
                  </a:txBody>
                  <a:tcPr marL="6350" marR="6350" marT="6350" marB="0" anchor="b">
                    <a:lnL>
                      <a:noFill/>
                    </a:lnL>
                    <a:lnR>
                      <a:noFill/>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46008194"/>
                  </a:ext>
                </a:extLst>
              </a:tr>
              <a:tr h="457557">
                <a:tc>
                  <a:txBody>
                    <a:bodyPr/>
                    <a:lstStyle/>
                    <a:p>
                      <a:pPr algn="l" fontAlgn="ctr"/>
                      <a:r>
                        <a:rPr lang="en-US" sz="1100" b="0" i="0" u="none" strike="noStrike">
                          <a:solidFill>
                            <a:srgbClr val="000000"/>
                          </a:solidFill>
                          <a:effectLst/>
                          <a:latin typeface="Aptos Narrow" panose="020B0004020202020204" pitchFamily="34" charset="0"/>
                        </a:rPr>
                        <a:t>Sensitivity </a:t>
                      </a:r>
                      <a:br>
                        <a:rPr lang="en-US" sz="1100" b="0" i="0" u="none" strike="noStrike">
                          <a:solidFill>
                            <a:srgbClr val="000000"/>
                          </a:solidFill>
                          <a:effectLst/>
                          <a:latin typeface="Aptos Narrow" panose="020B0004020202020204" pitchFamily="34" charset="0"/>
                        </a:rPr>
                      </a:br>
                      <a:r>
                        <a:rPr lang="en-US" sz="1100" b="0" i="0" u="none" strike="noStrike">
                          <a:solidFill>
                            <a:srgbClr val="000000"/>
                          </a:solidFill>
                          <a:effectLst/>
                          <a:latin typeface="Aptos Narrow" panose="020B0004020202020204" pitchFamily="34" charset="0"/>
                        </a:rPr>
                        <a:t>(Recall for DEMOCRAT)</a:t>
                      </a:r>
                    </a:p>
                  </a:txBody>
                  <a:tcPr marL="6350" marR="6350" marT="63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Aptos Narrow" panose="020B0004020202020204" pitchFamily="34" charset="0"/>
                        </a:rPr>
                        <a:t>349 / (349 + 429)</a:t>
                      </a:r>
                    </a:p>
                  </a:txBody>
                  <a:tcPr marL="6350" marR="6350" marT="63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Aptos Narrow" panose="020B0004020202020204" pitchFamily="34" charset="0"/>
                        </a:rPr>
                        <a:t>44.80%</a:t>
                      </a:r>
                    </a:p>
                  </a:txBody>
                  <a:tcPr marL="6350" marR="6350" marT="63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951285507"/>
                  </a:ext>
                </a:extLst>
              </a:tr>
              <a:tr h="457557">
                <a:tc>
                  <a:txBody>
                    <a:bodyPr/>
                    <a:lstStyle/>
                    <a:p>
                      <a:pPr algn="l" fontAlgn="ctr"/>
                      <a:r>
                        <a:rPr lang="en-US" sz="1100" b="0" i="0" u="none" strike="noStrike">
                          <a:solidFill>
                            <a:srgbClr val="000000"/>
                          </a:solidFill>
                          <a:effectLst/>
                          <a:latin typeface="Aptos Narrow" panose="020B0004020202020204" pitchFamily="34" charset="0"/>
                        </a:rPr>
                        <a:t>Specificity </a:t>
                      </a:r>
                      <a:br>
                        <a:rPr lang="en-US" sz="1100" b="0" i="0" u="none" strike="noStrike">
                          <a:solidFill>
                            <a:srgbClr val="000000"/>
                          </a:solidFill>
                          <a:effectLst/>
                          <a:latin typeface="Aptos Narrow" panose="020B0004020202020204" pitchFamily="34" charset="0"/>
                        </a:rPr>
                      </a:br>
                      <a:r>
                        <a:rPr lang="en-US" sz="1100" b="0" i="0" u="none" strike="noStrike">
                          <a:solidFill>
                            <a:srgbClr val="000000"/>
                          </a:solidFill>
                          <a:effectLst/>
                          <a:latin typeface="Aptos Narrow" panose="020B0004020202020204" pitchFamily="34" charset="0"/>
                        </a:rPr>
                        <a:t>(Recall for REPUBLICAN)</a:t>
                      </a:r>
                    </a:p>
                  </a:txBody>
                  <a:tcPr marL="6350" marR="6350" marT="635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Aptos Narrow" panose="020B0004020202020204" pitchFamily="34" charset="0"/>
                        </a:rPr>
                        <a:t>72 / (2885 + 72)</a:t>
                      </a:r>
                    </a:p>
                  </a:txBody>
                  <a:tcPr marL="6350" marR="6350" marT="635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Aptos Narrow" panose="020B0004020202020204" pitchFamily="34" charset="0"/>
                        </a:rPr>
                        <a:t>2.40%</a:t>
                      </a:r>
                    </a:p>
                  </a:txBody>
                  <a:tcPr marL="6350" marR="6350" marT="635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3440715836"/>
                  </a:ext>
                </a:extLst>
              </a:tr>
              <a:tr h="457557">
                <a:tc>
                  <a:txBody>
                    <a:bodyPr/>
                    <a:lstStyle/>
                    <a:p>
                      <a:pPr algn="l" fontAlgn="ctr"/>
                      <a:r>
                        <a:rPr lang="en-US" sz="1100" b="0" i="0" u="none" strike="noStrike">
                          <a:solidFill>
                            <a:srgbClr val="000000"/>
                          </a:solidFill>
                          <a:effectLst/>
                          <a:latin typeface="Aptos Narrow" panose="020B0004020202020204" pitchFamily="34" charset="0"/>
                        </a:rPr>
                        <a:t>Precision </a:t>
                      </a:r>
                      <a:br>
                        <a:rPr lang="en-US" sz="1100" b="0" i="0" u="none" strike="noStrike">
                          <a:solidFill>
                            <a:srgbClr val="000000"/>
                          </a:solidFill>
                          <a:effectLst/>
                          <a:latin typeface="Aptos Narrow" panose="020B0004020202020204" pitchFamily="34" charset="0"/>
                        </a:rPr>
                      </a:br>
                      <a:r>
                        <a:rPr lang="en-US" sz="1100" b="0" i="0" u="none" strike="noStrike">
                          <a:solidFill>
                            <a:srgbClr val="000000"/>
                          </a:solidFill>
                          <a:effectLst/>
                          <a:latin typeface="Aptos Narrow" panose="020B0004020202020204" pitchFamily="34" charset="0"/>
                        </a:rPr>
                        <a:t>(for DEMOCRAT)</a:t>
                      </a:r>
                    </a:p>
                  </a:txBody>
                  <a:tcPr marL="6350" marR="6350" marT="635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Aptos Narrow" panose="020B0004020202020204" pitchFamily="34" charset="0"/>
                        </a:rPr>
                        <a:t>349 / (349 + 2885)</a:t>
                      </a:r>
                    </a:p>
                  </a:txBody>
                  <a:tcPr marL="6350" marR="6350" marT="635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Aptos Narrow" panose="020B0004020202020204" pitchFamily="34" charset="0"/>
                        </a:rPr>
                        <a:t>10.80%</a:t>
                      </a:r>
                    </a:p>
                  </a:txBody>
                  <a:tcPr marL="6350" marR="6350" marT="6350" marB="0" anchor="ctr">
                    <a:lnL>
                      <a:noFill/>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2429342478"/>
                  </a:ext>
                </a:extLst>
              </a:tr>
            </a:tbl>
          </a:graphicData>
        </a:graphic>
      </p:graphicFrame>
      <p:sp>
        <p:nvSpPr>
          <p:cNvPr id="27" name="Text 3">
            <a:extLst>
              <a:ext uri="{FF2B5EF4-FFF2-40B4-BE49-F238E27FC236}">
                <a16:creationId xmlns:a16="http://schemas.microsoft.com/office/drawing/2014/main" id="{CA3F8563-5708-50F2-5544-328BA8FB5F2D}"/>
              </a:ext>
            </a:extLst>
          </p:cNvPr>
          <p:cNvSpPr/>
          <p:nvPr/>
        </p:nvSpPr>
        <p:spPr>
          <a:xfrm>
            <a:off x="922245" y="5617161"/>
            <a:ext cx="3142417" cy="613410"/>
          </a:xfrm>
          <a:prstGeom prst="rect">
            <a:avLst/>
          </a:prstGeom>
          <a:noFill/>
          <a:ln/>
        </p:spPr>
        <p:txBody>
          <a:bodyPr wrap="square" lIns="0" tIns="0" rIns="0" bIns="0" rtlCol="0" anchor="t"/>
          <a:lstStyle/>
          <a:p>
            <a:pPr marL="342900" indent="-342900">
              <a:lnSpc>
                <a:spcPct val="150000"/>
              </a:lnSpc>
              <a:buSzPct val="100000"/>
              <a:buChar char="•"/>
            </a:pPr>
            <a:r>
              <a:rPr lang="en-US" sz="1600">
                <a:latin typeface="Inter Medium" panose="020B0600000101010101" charset="0"/>
                <a:ea typeface="Inter Medium" panose="020B0600000101010101" charset="0"/>
              </a:rPr>
              <a:t>Applied z-score scaling to all numeric features</a:t>
            </a:r>
          </a:p>
        </p:txBody>
      </p:sp>
      <p:sp>
        <p:nvSpPr>
          <p:cNvPr id="28" name="Cylinder 27">
            <a:extLst>
              <a:ext uri="{FF2B5EF4-FFF2-40B4-BE49-F238E27FC236}">
                <a16:creationId xmlns:a16="http://schemas.microsoft.com/office/drawing/2014/main" id="{A2DCD12F-92A5-6B3D-07B6-B44B5C2E7E2A}"/>
              </a:ext>
            </a:extLst>
          </p:cNvPr>
          <p:cNvSpPr/>
          <p:nvPr/>
        </p:nvSpPr>
        <p:spPr>
          <a:xfrm>
            <a:off x="1159982" y="1661595"/>
            <a:ext cx="924850" cy="2453205"/>
          </a:xfrm>
          <a:prstGeom prst="can">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ylinder 28">
            <a:extLst>
              <a:ext uri="{FF2B5EF4-FFF2-40B4-BE49-F238E27FC236}">
                <a16:creationId xmlns:a16="http://schemas.microsoft.com/office/drawing/2014/main" id="{ED567697-9002-4359-8CE5-2CB3C3F22B87}"/>
              </a:ext>
            </a:extLst>
          </p:cNvPr>
          <p:cNvSpPr/>
          <p:nvPr/>
        </p:nvSpPr>
        <p:spPr>
          <a:xfrm>
            <a:off x="1159982" y="3164090"/>
            <a:ext cx="924850" cy="950710"/>
          </a:xfrm>
          <a:prstGeom prst="can">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a:extLst>
              <a:ext uri="{FF2B5EF4-FFF2-40B4-BE49-F238E27FC236}">
                <a16:creationId xmlns:a16="http://schemas.microsoft.com/office/drawing/2014/main" id="{E7777BE1-EAB9-1DFA-4CEC-99D6548D352D}"/>
              </a:ext>
            </a:extLst>
          </p:cNvPr>
          <p:cNvSpPr txBox="1"/>
          <p:nvPr/>
        </p:nvSpPr>
        <p:spPr>
          <a:xfrm>
            <a:off x="1346900" y="3421759"/>
            <a:ext cx="551014" cy="573170"/>
          </a:xfrm>
          <a:prstGeom prst="rect">
            <a:avLst/>
          </a:prstGeom>
          <a:noFill/>
        </p:spPr>
        <p:txBody>
          <a:bodyPr wrap="square">
            <a:spAutoFit/>
          </a:bodyPr>
          <a:lstStyle/>
          <a:p>
            <a:pPr algn="ctr">
              <a:lnSpc>
                <a:spcPct val="150000"/>
              </a:lnSpc>
            </a:pPr>
            <a:r>
              <a:rPr lang="en-US" sz="1100" b="1">
                <a:latin typeface="Inter Medium" panose="020B0600000101010101" charset="0"/>
                <a:ea typeface="Inter Medium" panose="020B0600000101010101" charset="0"/>
              </a:rPr>
              <a:t>TEST</a:t>
            </a:r>
          </a:p>
          <a:p>
            <a:pPr algn="ctr">
              <a:lnSpc>
                <a:spcPct val="150000"/>
              </a:lnSpc>
            </a:pPr>
            <a:r>
              <a:rPr lang="en-US" sz="1100" b="1">
                <a:latin typeface="Inter Medium" panose="020B0600000101010101" charset="0"/>
                <a:ea typeface="Inter Medium" panose="020B0600000101010101" charset="0"/>
              </a:rPr>
              <a:t>30%</a:t>
            </a:r>
            <a:endParaRPr lang="en-US" sz="1100"/>
          </a:p>
        </p:txBody>
      </p:sp>
      <p:sp>
        <p:nvSpPr>
          <p:cNvPr id="32" name="TextBox 31">
            <a:extLst>
              <a:ext uri="{FF2B5EF4-FFF2-40B4-BE49-F238E27FC236}">
                <a16:creationId xmlns:a16="http://schemas.microsoft.com/office/drawing/2014/main" id="{A1B0CD0A-6F46-ECD0-2CAC-905EDA125BEE}"/>
              </a:ext>
            </a:extLst>
          </p:cNvPr>
          <p:cNvSpPr txBox="1"/>
          <p:nvPr/>
        </p:nvSpPr>
        <p:spPr>
          <a:xfrm>
            <a:off x="1346900" y="2506538"/>
            <a:ext cx="551014" cy="573170"/>
          </a:xfrm>
          <a:prstGeom prst="rect">
            <a:avLst/>
          </a:prstGeom>
          <a:noFill/>
        </p:spPr>
        <p:txBody>
          <a:bodyPr wrap="square">
            <a:spAutoFit/>
          </a:bodyPr>
          <a:lstStyle/>
          <a:p>
            <a:pPr algn="ctr">
              <a:lnSpc>
                <a:spcPct val="150000"/>
              </a:lnSpc>
            </a:pPr>
            <a:r>
              <a:rPr lang="en-US" sz="1100" b="1">
                <a:latin typeface="Inter Medium" panose="020B0600000101010101" charset="0"/>
                <a:ea typeface="Inter Medium" panose="020B0600000101010101" charset="0"/>
              </a:rPr>
              <a:t>Train</a:t>
            </a:r>
          </a:p>
          <a:p>
            <a:pPr algn="ctr">
              <a:lnSpc>
                <a:spcPct val="150000"/>
              </a:lnSpc>
            </a:pPr>
            <a:r>
              <a:rPr lang="en-US" sz="1100" b="1">
                <a:latin typeface="Inter Medium" panose="020B0600000101010101" charset="0"/>
                <a:ea typeface="Inter Medium" panose="020B0600000101010101" charset="0"/>
              </a:rPr>
              <a:t>70%</a:t>
            </a:r>
            <a:endParaRPr lang="en-US" sz="1100"/>
          </a:p>
        </p:txBody>
      </p:sp>
      <p:pic>
        <p:nvPicPr>
          <p:cNvPr id="34" name="Picture 33">
            <a:extLst>
              <a:ext uri="{FF2B5EF4-FFF2-40B4-BE49-F238E27FC236}">
                <a16:creationId xmlns:a16="http://schemas.microsoft.com/office/drawing/2014/main" id="{6DDE62BB-38D8-EC82-99F0-097A724F02F5}"/>
              </a:ext>
            </a:extLst>
          </p:cNvPr>
          <p:cNvPicPr>
            <a:picLocks noChangeAspect="1"/>
          </p:cNvPicPr>
          <p:nvPr/>
        </p:nvPicPr>
        <p:blipFill>
          <a:blip r:embed="rId3"/>
          <a:stretch>
            <a:fillRect/>
          </a:stretch>
        </p:blipFill>
        <p:spPr>
          <a:xfrm>
            <a:off x="2275241" y="2049281"/>
            <a:ext cx="1696076" cy="1176123"/>
          </a:xfrm>
          <a:prstGeom prst="rect">
            <a:avLst/>
          </a:prstGeom>
        </p:spPr>
      </p:pic>
      <p:sp>
        <p:nvSpPr>
          <p:cNvPr id="35" name="TextBox 34">
            <a:extLst>
              <a:ext uri="{FF2B5EF4-FFF2-40B4-BE49-F238E27FC236}">
                <a16:creationId xmlns:a16="http://schemas.microsoft.com/office/drawing/2014/main" id="{C4547D0C-361B-C651-7E12-4F4AB4DECBE5}"/>
              </a:ext>
            </a:extLst>
          </p:cNvPr>
          <p:cNvSpPr txBox="1"/>
          <p:nvPr/>
        </p:nvSpPr>
        <p:spPr>
          <a:xfrm>
            <a:off x="2446781" y="3320190"/>
            <a:ext cx="1365159" cy="319255"/>
          </a:xfrm>
          <a:prstGeom prst="rect">
            <a:avLst/>
          </a:prstGeom>
          <a:noFill/>
        </p:spPr>
        <p:txBody>
          <a:bodyPr wrap="square">
            <a:spAutoFit/>
          </a:bodyPr>
          <a:lstStyle/>
          <a:p>
            <a:pPr algn="ctr">
              <a:lnSpc>
                <a:spcPct val="150000"/>
              </a:lnSpc>
            </a:pPr>
            <a:r>
              <a:rPr lang="en-US" sz="1100" b="1">
                <a:latin typeface="Inter Medium" panose="020B0600000101010101" charset="0"/>
                <a:ea typeface="Inter Medium" panose="020B0600000101010101" charset="0"/>
              </a:rPr>
              <a:t>Standard Scaler</a:t>
            </a:r>
            <a:endParaRPr lang="en-US" sz="1100"/>
          </a:p>
        </p:txBody>
      </p:sp>
      <p:pic>
        <p:nvPicPr>
          <p:cNvPr id="37" name="Picture 36">
            <a:extLst>
              <a:ext uri="{FF2B5EF4-FFF2-40B4-BE49-F238E27FC236}">
                <a16:creationId xmlns:a16="http://schemas.microsoft.com/office/drawing/2014/main" id="{992163A7-3558-C3BB-3F62-5625BD6DA865}"/>
              </a:ext>
            </a:extLst>
          </p:cNvPr>
          <p:cNvPicPr>
            <a:picLocks noChangeAspect="1"/>
          </p:cNvPicPr>
          <p:nvPr/>
        </p:nvPicPr>
        <p:blipFill>
          <a:blip r:embed="rId4"/>
          <a:stretch>
            <a:fillRect/>
          </a:stretch>
        </p:blipFill>
        <p:spPr>
          <a:xfrm>
            <a:off x="5651832" y="1747863"/>
            <a:ext cx="3582336" cy="1958248"/>
          </a:xfrm>
          <a:prstGeom prst="rect">
            <a:avLst/>
          </a:prstGeom>
        </p:spPr>
      </p:pic>
    </p:spTree>
    <p:extLst>
      <p:ext uri="{BB962C8B-B14F-4D97-AF65-F5344CB8AC3E}">
        <p14:creationId xmlns:p14="http://schemas.microsoft.com/office/powerpoint/2010/main" val="1287685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F30BF104-21DA-EC24-F2B5-629494580B69}"/>
              </a:ext>
            </a:extLst>
          </p:cNvPr>
          <p:cNvSpPr/>
          <p:nvPr/>
        </p:nvSpPr>
        <p:spPr>
          <a:xfrm>
            <a:off x="717334" y="620554"/>
            <a:ext cx="11733568" cy="633847"/>
          </a:xfrm>
          <a:prstGeom prst="rect">
            <a:avLst/>
          </a:prstGeom>
          <a:noFill/>
          <a:ln/>
        </p:spPr>
        <p:txBody>
          <a:bodyPr wrap="none" lIns="0" tIns="0" rIns="0" bIns="0" rtlCol="0" anchor="t"/>
          <a:lstStyle/>
          <a:p>
            <a:r>
              <a:rPr lang="en-US" sz="4000" dirty="0">
                <a:ea typeface="Calibri"/>
                <a:cs typeface="Calibri"/>
              </a:rPr>
              <a:t>Random Forest Model Evaluation Summary</a:t>
            </a:r>
          </a:p>
        </p:txBody>
      </p:sp>
      <p:sp>
        <p:nvSpPr>
          <p:cNvPr id="5" name="Text 2">
            <a:extLst>
              <a:ext uri="{FF2B5EF4-FFF2-40B4-BE49-F238E27FC236}">
                <a16:creationId xmlns:a16="http://schemas.microsoft.com/office/drawing/2014/main" id="{F93C7611-255A-4F8B-B69B-A3FABDF7660A}"/>
              </a:ext>
            </a:extLst>
          </p:cNvPr>
          <p:cNvSpPr/>
          <p:nvPr/>
        </p:nvSpPr>
        <p:spPr>
          <a:xfrm>
            <a:off x="692351" y="1894493"/>
            <a:ext cx="7141386" cy="324544"/>
          </a:xfrm>
          <a:prstGeom prst="rect">
            <a:avLst/>
          </a:prstGeom>
          <a:noFill/>
          <a:ln/>
        </p:spPr>
        <p:txBody>
          <a:bodyPr wrap="none" lIns="0" tIns="0" rIns="0" bIns="0" rtlCol="0" anchor="t"/>
          <a:lstStyle/>
          <a:p>
            <a:pPr>
              <a:lnSpc>
                <a:spcPts val="2350"/>
              </a:lnSpc>
            </a:pPr>
            <a:r>
              <a:rPr lang="en-US" sz="2000" b="1">
                <a:solidFill>
                  <a:schemeClr val="bg2">
                    <a:lumMod val="50000"/>
                  </a:schemeClr>
                </a:solidFill>
                <a:ea typeface="Inter Medium" panose="020B0600000101010101" charset="0"/>
              </a:rPr>
              <a:t>Performance Comparison Across Candidate Model</a:t>
            </a:r>
          </a:p>
        </p:txBody>
      </p:sp>
      <p:sp>
        <p:nvSpPr>
          <p:cNvPr id="6" name="Text 3">
            <a:extLst>
              <a:ext uri="{FF2B5EF4-FFF2-40B4-BE49-F238E27FC236}">
                <a16:creationId xmlns:a16="http://schemas.microsoft.com/office/drawing/2014/main" id="{8DF61C30-913C-5AAE-8216-3E0D22870AEE}"/>
              </a:ext>
            </a:extLst>
          </p:cNvPr>
          <p:cNvSpPr/>
          <p:nvPr/>
        </p:nvSpPr>
        <p:spPr>
          <a:xfrm>
            <a:off x="778747" y="4817487"/>
            <a:ext cx="7079064" cy="925146"/>
          </a:xfrm>
          <a:prstGeom prst="rect">
            <a:avLst/>
          </a:prstGeom>
          <a:noFill/>
          <a:ln/>
        </p:spPr>
        <p:txBody>
          <a:bodyPr wrap="square" lIns="0" tIns="0" rIns="0" bIns="0" rtlCol="0" anchor="t"/>
          <a:lstStyle/>
          <a:p>
            <a:pPr>
              <a:lnSpc>
                <a:spcPct val="150000"/>
              </a:lnSpc>
              <a:buSzPct val="100000"/>
            </a:pPr>
            <a:endParaRPr lang="en-US" sz="1600">
              <a:ea typeface="Inter Medium" panose="020B0600000101010101" charset="0"/>
            </a:endParaRPr>
          </a:p>
        </p:txBody>
      </p:sp>
      <p:sp>
        <p:nvSpPr>
          <p:cNvPr id="8" name="TextBox 7">
            <a:extLst>
              <a:ext uri="{FF2B5EF4-FFF2-40B4-BE49-F238E27FC236}">
                <a16:creationId xmlns:a16="http://schemas.microsoft.com/office/drawing/2014/main" id="{5F8388F6-069E-9452-51D3-D1113A42D226}"/>
              </a:ext>
            </a:extLst>
          </p:cNvPr>
          <p:cNvSpPr txBox="1"/>
          <p:nvPr/>
        </p:nvSpPr>
        <p:spPr>
          <a:xfrm>
            <a:off x="717332" y="5311454"/>
            <a:ext cx="8254237" cy="792781"/>
          </a:xfrm>
          <a:prstGeom prst="rect">
            <a:avLst/>
          </a:prstGeom>
          <a:noFill/>
        </p:spPr>
        <p:txBody>
          <a:bodyPr wrap="square">
            <a:spAutoFit/>
          </a:bodyPr>
          <a:lstStyle/>
          <a:p>
            <a:pPr marL="285750" indent="-285750" eaLnBrk="0" fontAlgn="base" hangingPunct="0">
              <a:lnSpc>
                <a:spcPct val="150000"/>
              </a:lnSpc>
              <a:spcBef>
                <a:spcPct val="0"/>
              </a:spcBef>
              <a:spcAft>
                <a:spcPct val="0"/>
              </a:spcAft>
              <a:buFont typeface="Wingdings" panose="05000000000000000000" pitchFamily="2" charset="2"/>
              <a:buChar char="ü"/>
            </a:pPr>
            <a:r>
              <a:rPr lang="en-US" sz="1600" b="1">
                <a:solidFill>
                  <a:schemeClr val="tx1">
                    <a:lumMod val="76000"/>
                    <a:lumOff val="24000"/>
                  </a:schemeClr>
                </a:solidFill>
                <a:ea typeface="Inter Medium"/>
              </a:rPr>
              <a:t>5</a:t>
            </a:r>
            <a:r>
              <a:rPr lang="en-US" sz="1600" b="1">
                <a:ea typeface="Inter Medium" panose="020B0600000101010101" charset="0"/>
              </a:rPr>
              <a:t>-Fold CV </a:t>
            </a:r>
            <a:r>
              <a:rPr lang="en-US" sz="1600">
                <a:ea typeface="Inter Medium" panose="020B0600000101010101" charset="0"/>
              </a:rPr>
              <a:t>outperformed others in </a:t>
            </a:r>
            <a:r>
              <a:rPr lang="en-US" sz="1600" b="1">
                <a:ea typeface="Inter Medium" panose="020B0600000101010101" charset="0"/>
              </a:rPr>
              <a:t>balanced accuracy and sensitivity</a:t>
            </a:r>
            <a:r>
              <a:rPr lang="en-US" sz="1600">
                <a:ea typeface="Inter Medium" panose="020B0600000101010101" charset="0"/>
              </a:rPr>
              <a:t>, indicating strong generalizability without resampling.</a:t>
            </a:r>
            <a:endParaRPr lang="en-US" sz="2000">
              <a:ea typeface="Inter Medium" panose="020B0600000101010101" charset="0"/>
            </a:endParaRPr>
          </a:p>
        </p:txBody>
      </p:sp>
      <p:graphicFrame>
        <p:nvGraphicFramePr>
          <p:cNvPr id="17" name="Chart 16">
            <a:extLst>
              <a:ext uri="{FF2B5EF4-FFF2-40B4-BE49-F238E27FC236}">
                <a16:creationId xmlns:a16="http://schemas.microsoft.com/office/drawing/2014/main" id="{815058B5-A574-2E9C-A56E-D09F46C7A616}"/>
              </a:ext>
            </a:extLst>
          </p:cNvPr>
          <p:cNvGraphicFramePr/>
          <p:nvPr>
            <p:extLst>
              <p:ext uri="{D42A27DB-BD31-4B8C-83A1-F6EECF244321}">
                <p14:modId xmlns:p14="http://schemas.microsoft.com/office/powerpoint/2010/main" val="1930606596"/>
              </p:ext>
            </p:extLst>
          </p:nvPr>
        </p:nvGraphicFramePr>
        <p:xfrm>
          <a:off x="9431370" y="2052319"/>
          <a:ext cx="4568384" cy="3338063"/>
        </p:xfrm>
        <a:graphic>
          <a:graphicData uri="http://schemas.openxmlformats.org/drawingml/2006/chart">
            <c:chart xmlns:c="http://schemas.openxmlformats.org/drawingml/2006/chart" xmlns:r="http://schemas.openxmlformats.org/officeDocument/2006/relationships" r:id="rId2"/>
          </a:graphicData>
        </a:graphic>
      </p:graphicFrame>
      <p:sp>
        <p:nvSpPr>
          <p:cNvPr id="18" name="Text 2">
            <a:extLst>
              <a:ext uri="{FF2B5EF4-FFF2-40B4-BE49-F238E27FC236}">
                <a16:creationId xmlns:a16="http://schemas.microsoft.com/office/drawing/2014/main" id="{C4C53E3F-3C1A-CA7B-FAEE-B9A6DEA449E7}"/>
              </a:ext>
            </a:extLst>
          </p:cNvPr>
          <p:cNvSpPr/>
          <p:nvPr/>
        </p:nvSpPr>
        <p:spPr>
          <a:xfrm>
            <a:off x="10039085" y="1902539"/>
            <a:ext cx="3352955" cy="299561"/>
          </a:xfrm>
          <a:prstGeom prst="rect">
            <a:avLst/>
          </a:prstGeom>
          <a:noFill/>
          <a:ln/>
        </p:spPr>
        <p:txBody>
          <a:bodyPr wrap="none" lIns="0" tIns="0" rIns="0" bIns="0" rtlCol="0" anchor="t"/>
          <a:lstStyle/>
          <a:p>
            <a:pPr>
              <a:lnSpc>
                <a:spcPts val="2350"/>
              </a:lnSpc>
            </a:pPr>
            <a:r>
              <a:rPr lang="en-US" sz="2000" b="1" dirty="0">
                <a:solidFill>
                  <a:schemeClr val="bg2">
                    <a:lumMod val="50000"/>
                  </a:schemeClr>
                </a:solidFill>
                <a:ea typeface="Inter Medium" panose="020B0600000101010101" charset="0"/>
              </a:rPr>
              <a:t>Balanced Accuracy / Sensitivity</a:t>
            </a:r>
          </a:p>
        </p:txBody>
      </p:sp>
      <p:sp>
        <p:nvSpPr>
          <p:cNvPr id="20" name="TextBox 19">
            <a:extLst>
              <a:ext uri="{FF2B5EF4-FFF2-40B4-BE49-F238E27FC236}">
                <a16:creationId xmlns:a16="http://schemas.microsoft.com/office/drawing/2014/main" id="{5FE87B36-5C3D-E776-1826-A0CAEADECD7D}"/>
              </a:ext>
            </a:extLst>
          </p:cNvPr>
          <p:cNvSpPr txBox="1"/>
          <p:nvPr/>
        </p:nvSpPr>
        <p:spPr>
          <a:xfrm>
            <a:off x="690463" y="6391129"/>
            <a:ext cx="13249473" cy="1295868"/>
          </a:xfrm>
          <a:prstGeom prst="rect">
            <a:avLst/>
          </a:prstGeom>
          <a:noFill/>
        </p:spPr>
        <p:txBody>
          <a:bodyPr wrap="square">
            <a:spAutoFit/>
          </a:bodyPr>
          <a:lstStyle/>
          <a:p>
            <a:pPr eaLnBrk="0" fontAlgn="base" hangingPunct="0">
              <a:lnSpc>
                <a:spcPct val="150000"/>
              </a:lnSpc>
              <a:spcBef>
                <a:spcPct val="0"/>
              </a:spcBef>
              <a:spcAft>
                <a:spcPct val="0"/>
              </a:spcAft>
            </a:pPr>
            <a:r>
              <a:rPr lang="en-US" b="1">
                <a:solidFill>
                  <a:schemeClr val="tx1">
                    <a:lumMod val="76000"/>
                    <a:lumOff val="24000"/>
                  </a:schemeClr>
                </a:solidFill>
                <a:ea typeface="Inter Medium"/>
              </a:rPr>
              <a:t>Among all model configuration 5</a:t>
            </a:r>
            <a:r>
              <a:rPr lang="en-US" b="1">
                <a:ea typeface="Inter Medium" panose="020B0600000101010101" charset="0"/>
              </a:rPr>
              <a:t>-Fold Cross-Validation delivered the most consistent and reliable performance across key metrics, including sensitivity and balanced accuracy. It demonstrates strong potential for real-world deployment without overfitting or complex preprocessing.</a:t>
            </a:r>
            <a:endParaRPr lang="en-US" sz="2000" b="1"/>
          </a:p>
        </p:txBody>
      </p:sp>
      <p:graphicFrame>
        <p:nvGraphicFramePr>
          <p:cNvPr id="21" name="Table 20">
            <a:extLst>
              <a:ext uri="{FF2B5EF4-FFF2-40B4-BE49-F238E27FC236}">
                <a16:creationId xmlns:a16="http://schemas.microsoft.com/office/drawing/2014/main" id="{12652196-FA4E-A0B7-2178-E5E109B98B6B}"/>
              </a:ext>
            </a:extLst>
          </p:cNvPr>
          <p:cNvGraphicFramePr>
            <a:graphicFrameLocks noGrp="1"/>
          </p:cNvGraphicFramePr>
          <p:nvPr>
            <p:extLst>
              <p:ext uri="{D42A27DB-BD31-4B8C-83A1-F6EECF244321}">
                <p14:modId xmlns:p14="http://schemas.microsoft.com/office/powerpoint/2010/main" val="263976723"/>
              </p:ext>
            </p:extLst>
          </p:nvPr>
        </p:nvGraphicFramePr>
        <p:xfrm>
          <a:off x="690463" y="2301066"/>
          <a:ext cx="8492812" cy="2425001"/>
        </p:xfrm>
        <a:graphic>
          <a:graphicData uri="http://schemas.openxmlformats.org/drawingml/2006/table">
            <a:tbl>
              <a:tblPr/>
              <a:tblGrid>
                <a:gridCol w="1406096">
                  <a:extLst>
                    <a:ext uri="{9D8B030D-6E8A-4147-A177-3AD203B41FA5}">
                      <a16:colId xmlns:a16="http://schemas.microsoft.com/office/drawing/2014/main" val="2557475382"/>
                    </a:ext>
                  </a:extLst>
                </a:gridCol>
                <a:gridCol w="745230">
                  <a:extLst>
                    <a:ext uri="{9D8B030D-6E8A-4147-A177-3AD203B41FA5}">
                      <a16:colId xmlns:a16="http://schemas.microsoft.com/office/drawing/2014/main" val="580493506"/>
                    </a:ext>
                  </a:extLst>
                </a:gridCol>
                <a:gridCol w="745230">
                  <a:extLst>
                    <a:ext uri="{9D8B030D-6E8A-4147-A177-3AD203B41FA5}">
                      <a16:colId xmlns:a16="http://schemas.microsoft.com/office/drawing/2014/main" val="2073319875"/>
                    </a:ext>
                  </a:extLst>
                </a:gridCol>
                <a:gridCol w="787414">
                  <a:extLst>
                    <a:ext uri="{9D8B030D-6E8A-4147-A177-3AD203B41FA5}">
                      <a16:colId xmlns:a16="http://schemas.microsoft.com/office/drawing/2014/main" val="1818257252"/>
                    </a:ext>
                  </a:extLst>
                </a:gridCol>
                <a:gridCol w="1054571">
                  <a:extLst>
                    <a:ext uri="{9D8B030D-6E8A-4147-A177-3AD203B41FA5}">
                      <a16:colId xmlns:a16="http://schemas.microsoft.com/office/drawing/2014/main" val="1179932831"/>
                    </a:ext>
                  </a:extLst>
                </a:gridCol>
                <a:gridCol w="1167058">
                  <a:extLst>
                    <a:ext uri="{9D8B030D-6E8A-4147-A177-3AD203B41FA5}">
                      <a16:colId xmlns:a16="http://schemas.microsoft.com/office/drawing/2014/main" val="4259602868"/>
                    </a:ext>
                  </a:extLst>
                </a:gridCol>
                <a:gridCol w="1167058">
                  <a:extLst>
                    <a:ext uri="{9D8B030D-6E8A-4147-A177-3AD203B41FA5}">
                      <a16:colId xmlns:a16="http://schemas.microsoft.com/office/drawing/2014/main" val="3929631130"/>
                    </a:ext>
                  </a:extLst>
                </a:gridCol>
                <a:gridCol w="1420155">
                  <a:extLst>
                    <a:ext uri="{9D8B030D-6E8A-4147-A177-3AD203B41FA5}">
                      <a16:colId xmlns:a16="http://schemas.microsoft.com/office/drawing/2014/main" val="110518360"/>
                    </a:ext>
                  </a:extLst>
                </a:gridCol>
              </a:tblGrid>
              <a:tr h="303125">
                <a:tc>
                  <a:txBody>
                    <a:bodyPr/>
                    <a:lstStyle/>
                    <a:p>
                      <a:pPr algn="ctr" fontAlgn="ctr"/>
                      <a:r>
                        <a:rPr lang="en-US" sz="1100" b="1" i="0" u="none" strike="noStrike">
                          <a:solidFill>
                            <a:srgbClr val="000000"/>
                          </a:solidFill>
                          <a:effectLst/>
                          <a:latin typeface="Calibri"/>
                        </a:rPr>
                        <a:t>Model</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US" sz="1100" b="1" i="0" u="none" strike="noStrike">
                          <a:solidFill>
                            <a:srgbClr val="000000"/>
                          </a:solidFill>
                          <a:effectLst/>
                          <a:latin typeface="Calibri"/>
                        </a:rPr>
                        <a:t>Accuracy</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US" sz="1100" b="1" i="0" u="none" strike="noStrike">
                          <a:solidFill>
                            <a:srgbClr val="000000"/>
                          </a:solidFill>
                          <a:effectLst/>
                          <a:latin typeface="Calibri"/>
                        </a:rPr>
                        <a:t>Kappa</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US" sz="1100" b="1" i="0" u="none" strike="noStrike">
                          <a:solidFill>
                            <a:srgbClr val="000000"/>
                          </a:solidFill>
                          <a:effectLst/>
                          <a:latin typeface="Calibri"/>
                        </a:rPr>
                        <a:t>Sensitivity</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US" sz="1100" b="1" i="0" u="none" strike="noStrike">
                          <a:solidFill>
                            <a:srgbClr val="000000"/>
                          </a:solidFill>
                          <a:effectLst/>
                          <a:latin typeface="Calibri"/>
                        </a:rPr>
                        <a:t>Specificity</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US" sz="1100" b="1" i="0" u="none" strike="noStrike">
                          <a:solidFill>
                            <a:srgbClr val="000000"/>
                          </a:solidFill>
                          <a:effectLst/>
                          <a:latin typeface="Calibri"/>
                        </a:rPr>
                        <a:t>Pos Pred Value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US" sz="1100" b="1" i="0" u="none" strike="noStrike">
                          <a:solidFill>
                            <a:srgbClr val="000000"/>
                          </a:solidFill>
                          <a:effectLst/>
                          <a:latin typeface="Calibri"/>
                        </a:rPr>
                        <a:t>Neg Pred Value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US" sz="1100" b="1" i="0" u="none" strike="noStrike">
                          <a:solidFill>
                            <a:srgbClr val="000000"/>
                          </a:solidFill>
                          <a:effectLst/>
                          <a:latin typeface="Calibri"/>
                        </a:rPr>
                        <a:t>Balanced Accuracy</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3532935951"/>
                  </a:ext>
                </a:extLst>
              </a:tr>
              <a:tr h="303125">
                <a:tc>
                  <a:txBody>
                    <a:bodyPr/>
                    <a:lstStyle/>
                    <a:p>
                      <a:pPr algn="ctr" fontAlgn="ctr"/>
                      <a:r>
                        <a:rPr lang="en-US" sz="1100" b="0" i="0" u="none" strike="noStrike" dirty="0">
                          <a:solidFill>
                            <a:srgbClr val="000000"/>
                          </a:solidFill>
                          <a:effectLst/>
                          <a:latin typeface="Calibri"/>
                        </a:rPr>
                        <a:t>Random Forest Base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a:rPr>
                        <a:t>0.8522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a:rPr>
                        <a:t>0.5381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a:rPr>
                        <a:t>0.5689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a:rPr>
                        <a:t>0.9323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a:rPr>
                        <a:t>0.7034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a:rPr>
                        <a:t>0.8845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a:rPr>
                        <a:t>0.7506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80355953"/>
                  </a:ext>
                </a:extLst>
              </a:tr>
              <a:tr h="303125">
                <a:tc>
                  <a:txBody>
                    <a:bodyPr/>
                    <a:lstStyle/>
                    <a:p>
                      <a:pPr algn="ctr" fontAlgn="ctr"/>
                      <a:r>
                        <a:rPr lang="en-US" sz="1100" b="1" i="0" u="none" strike="noStrike">
                          <a:solidFill>
                            <a:srgbClr val="000000"/>
                          </a:solidFill>
                          <a:effectLst/>
                          <a:latin typeface="Calibri"/>
                        </a:rPr>
                        <a:t>5-Fold CV</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2D5"/>
                    </a:solidFill>
                  </a:tcPr>
                </a:tc>
                <a:tc>
                  <a:txBody>
                    <a:bodyPr/>
                    <a:lstStyle/>
                    <a:p>
                      <a:pPr algn="ctr" fontAlgn="ctr"/>
                      <a:r>
                        <a:rPr lang="en-US" sz="1100" b="1" i="0" u="none" strike="noStrike">
                          <a:solidFill>
                            <a:srgbClr val="000000"/>
                          </a:solidFill>
                          <a:effectLst/>
                          <a:latin typeface="Calibri"/>
                        </a:rPr>
                        <a:t>0.8558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2D5"/>
                    </a:solidFill>
                  </a:tcPr>
                </a:tc>
                <a:tc>
                  <a:txBody>
                    <a:bodyPr/>
                    <a:lstStyle/>
                    <a:p>
                      <a:pPr algn="ctr" fontAlgn="ctr"/>
                      <a:r>
                        <a:rPr lang="en-US" sz="1100" b="1" i="0" u="none" strike="noStrike">
                          <a:solidFill>
                            <a:srgbClr val="000000"/>
                          </a:solidFill>
                          <a:effectLst/>
                          <a:latin typeface="Calibri"/>
                        </a:rPr>
                        <a:t>0.5782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2D5"/>
                    </a:solidFill>
                  </a:tcPr>
                </a:tc>
                <a:tc>
                  <a:txBody>
                    <a:bodyPr/>
                    <a:lstStyle/>
                    <a:p>
                      <a:pPr algn="ctr" fontAlgn="ctr"/>
                      <a:r>
                        <a:rPr lang="en-US" sz="1100" b="1" i="0" u="none" strike="noStrike">
                          <a:solidFill>
                            <a:srgbClr val="000000"/>
                          </a:solidFill>
                          <a:effectLst/>
                          <a:latin typeface="Calibri"/>
                        </a:rPr>
                        <a:t>0.6661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2D5"/>
                    </a:solidFill>
                  </a:tcPr>
                </a:tc>
                <a:tc>
                  <a:txBody>
                    <a:bodyPr/>
                    <a:lstStyle/>
                    <a:p>
                      <a:pPr algn="ctr" fontAlgn="ctr"/>
                      <a:r>
                        <a:rPr lang="en-US" sz="1100" b="1" i="0" u="none" strike="noStrike">
                          <a:solidFill>
                            <a:srgbClr val="000000"/>
                          </a:solidFill>
                          <a:effectLst/>
                          <a:latin typeface="Calibri"/>
                        </a:rPr>
                        <a:t>0.9094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2D5"/>
                    </a:solidFill>
                  </a:tcPr>
                </a:tc>
                <a:tc>
                  <a:txBody>
                    <a:bodyPr/>
                    <a:lstStyle/>
                    <a:p>
                      <a:pPr algn="ctr" fontAlgn="ctr"/>
                      <a:r>
                        <a:rPr lang="en-US" sz="1100" b="1" i="0" u="none" strike="noStrike">
                          <a:solidFill>
                            <a:srgbClr val="000000"/>
                          </a:solidFill>
                          <a:effectLst/>
                          <a:latin typeface="Calibri"/>
                        </a:rPr>
                        <a:t>0.6749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2D5"/>
                    </a:solidFill>
                  </a:tcPr>
                </a:tc>
                <a:tc>
                  <a:txBody>
                    <a:bodyPr/>
                    <a:lstStyle/>
                    <a:p>
                      <a:pPr algn="ctr" fontAlgn="ctr"/>
                      <a:r>
                        <a:rPr lang="en-US" sz="1100" b="1" i="0" u="none" strike="noStrike">
                          <a:solidFill>
                            <a:srgbClr val="000000"/>
                          </a:solidFill>
                          <a:effectLst/>
                          <a:latin typeface="Calibri"/>
                        </a:rPr>
                        <a:t>0.9061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2D5"/>
                    </a:solidFill>
                  </a:tcPr>
                </a:tc>
                <a:tc>
                  <a:txBody>
                    <a:bodyPr/>
                    <a:lstStyle/>
                    <a:p>
                      <a:pPr algn="ctr" fontAlgn="ctr"/>
                      <a:r>
                        <a:rPr lang="en-US" sz="1100" b="1" i="0" u="none" strike="noStrike">
                          <a:solidFill>
                            <a:srgbClr val="000000"/>
                          </a:solidFill>
                          <a:effectLst/>
                          <a:latin typeface="Calibri"/>
                        </a:rPr>
                        <a:t>0.7878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2D5"/>
                    </a:solidFill>
                  </a:tcPr>
                </a:tc>
                <a:extLst>
                  <a:ext uri="{0D108BD9-81ED-4DB2-BD59-A6C34878D82A}">
                    <a16:rowId xmlns:a16="http://schemas.microsoft.com/office/drawing/2014/main" val="874653296"/>
                  </a:ext>
                </a:extLst>
              </a:tr>
              <a:tr h="303125">
                <a:tc>
                  <a:txBody>
                    <a:bodyPr/>
                    <a:lstStyle/>
                    <a:p>
                      <a:pPr algn="ctr" fontAlgn="ctr"/>
                      <a:r>
                        <a:rPr lang="en-US" sz="1100" b="0" i="0" u="none" strike="noStrike" dirty="0">
                          <a:solidFill>
                            <a:srgbClr val="000000"/>
                          </a:solidFill>
                          <a:effectLst/>
                          <a:latin typeface="Calibri"/>
                        </a:rPr>
                        <a:t>RFE + </a:t>
                      </a:r>
                      <a:r>
                        <a:rPr lang="en-US" sz="1100" b="0" i="0" u="none" strike="noStrike" dirty="0" err="1">
                          <a:solidFill>
                            <a:srgbClr val="000000"/>
                          </a:solidFill>
                          <a:effectLst/>
                          <a:latin typeface="Calibri"/>
                        </a:rPr>
                        <a:t>HyperTuned</a:t>
                      </a:r>
                      <a:endParaRPr lang="en-US" sz="1100" b="0" i="0" u="none" strike="noStrike" dirty="0">
                        <a:solidFill>
                          <a:srgbClr val="000000"/>
                        </a:solidFill>
                        <a:effectLst/>
                        <a:latin typeface="Calibri"/>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a:rPr>
                        <a:t>0.7998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a:rPr>
                        <a:t>0.4401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a:rPr>
                        <a:t>0.6029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a:rPr>
                        <a:t>0.8554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a:rPr>
                        <a:t>0.5407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a:rPr>
                        <a:t>0.8841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a:rPr>
                        <a:t>0.7291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36660418"/>
                  </a:ext>
                </a:extLst>
              </a:tr>
              <a:tr h="303125">
                <a:tc>
                  <a:txBody>
                    <a:bodyPr/>
                    <a:lstStyle/>
                    <a:p>
                      <a:pPr algn="ctr" fontAlgn="ctr"/>
                      <a:r>
                        <a:rPr lang="en-US" sz="1100" b="0" i="0" u="none" strike="noStrike" dirty="0">
                          <a:solidFill>
                            <a:srgbClr val="000000"/>
                          </a:solidFill>
                          <a:effectLst/>
                          <a:latin typeface="Calibri"/>
                        </a:rPr>
                        <a:t>RFE Base + SMOTE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a:rPr>
                        <a:t>0.8522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a:rPr>
                        <a:t>0.5287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a:rPr>
                        <a:t>0.5429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a:rPr>
                        <a:t>0.9396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a:rPr>
                        <a:t>0.7173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a:rPr>
                        <a:t>0.8792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a:rPr>
                        <a:t>0.7413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88208357"/>
                  </a:ext>
                </a:extLst>
              </a:tr>
              <a:tr h="606251">
                <a:tc>
                  <a:txBody>
                    <a:bodyPr/>
                    <a:lstStyle/>
                    <a:p>
                      <a:pPr algn="ctr" fontAlgn="ctr"/>
                      <a:r>
                        <a:rPr lang="en-US" sz="1100" b="0" i="0" u="none" strike="noStrike" dirty="0">
                          <a:solidFill>
                            <a:srgbClr val="000000"/>
                          </a:solidFill>
                          <a:effectLst/>
                          <a:latin typeface="Calibri"/>
                        </a:rPr>
                        <a:t>RFE Base + </a:t>
                      </a:r>
                      <a:r>
                        <a:rPr lang="en-US" sz="1100" b="0" i="0" u="none" strike="noStrike" dirty="0" err="1">
                          <a:solidFill>
                            <a:srgbClr val="000000"/>
                          </a:solidFill>
                          <a:effectLst/>
                          <a:latin typeface="Calibri"/>
                        </a:rPr>
                        <a:t>HyperTuned</a:t>
                      </a:r>
                      <a:r>
                        <a:rPr lang="en-US" sz="1100" b="0" i="0" u="none" strike="noStrike" dirty="0">
                          <a:solidFill>
                            <a:srgbClr val="000000"/>
                          </a:solidFill>
                          <a:effectLst/>
                          <a:latin typeface="Calibri"/>
                        </a:rPr>
                        <a:t> + SMOTE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a:rPr>
                        <a:t>0.8241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a:rPr>
                        <a:t>0.4868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a:rPr>
                        <a:t>0.5981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a:rPr>
                        <a:t>0.8879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a:rPr>
                        <a:t>0.601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a:rPr>
                        <a:t>0.8867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a:rPr>
                        <a:t>0.743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67299005"/>
                  </a:ext>
                </a:extLst>
              </a:tr>
              <a:tr h="303125">
                <a:tc>
                  <a:txBody>
                    <a:bodyPr/>
                    <a:lstStyle/>
                    <a:p>
                      <a:pPr algn="ctr" fontAlgn="ctr"/>
                      <a:r>
                        <a:rPr lang="en-US" sz="1100" b="0" i="0" u="none" strike="noStrike">
                          <a:solidFill>
                            <a:srgbClr val="000000"/>
                          </a:solidFill>
                          <a:effectLst/>
                          <a:latin typeface="Calibri"/>
                        </a:rPr>
                        <a:t>Best Model For: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a:rPr>
                        <a:t>5-Fold CV</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a:rPr>
                        <a:t>5-Fold CV</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a:rPr>
                        <a:t>5-Fold CV</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a:rPr>
                        <a:t>Base + SMOTE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a:rPr>
                        <a:t>Base + SMOTE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Calibri"/>
                        </a:rPr>
                        <a:t>5-Fold CV</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dirty="0">
                          <a:solidFill>
                            <a:srgbClr val="000000"/>
                          </a:solidFill>
                          <a:effectLst/>
                          <a:latin typeface="Calibri"/>
                        </a:rPr>
                        <a:t>5-Fold CV</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57263320"/>
                  </a:ext>
                </a:extLst>
              </a:tr>
            </a:tbl>
          </a:graphicData>
        </a:graphic>
      </p:graphicFrame>
    </p:spTree>
    <p:extLst>
      <p:ext uri="{BB962C8B-B14F-4D97-AF65-F5344CB8AC3E}">
        <p14:creationId xmlns:p14="http://schemas.microsoft.com/office/powerpoint/2010/main" val="1478300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BE7AB077-5ED8-9651-4BC2-FDAAEA0B0FC5}"/>
              </a:ext>
            </a:extLst>
          </p:cNvPr>
          <p:cNvSpPr/>
          <p:nvPr/>
        </p:nvSpPr>
        <p:spPr>
          <a:xfrm>
            <a:off x="718185" y="646748"/>
            <a:ext cx="7621310" cy="641271"/>
          </a:xfrm>
          <a:prstGeom prst="rect">
            <a:avLst/>
          </a:prstGeom>
          <a:noFill/>
          <a:ln/>
        </p:spPr>
        <p:txBody>
          <a:bodyPr wrap="none" lIns="0" tIns="0" rIns="0" bIns="0" rtlCol="0" anchor="t"/>
          <a:lstStyle/>
          <a:p>
            <a:pPr marL="0" indent="0" algn="l">
              <a:lnSpc>
                <a:spcPts val="5000"/>
              </a:lnSpc>
              <a:buNone/>
            </a:pPr>
            <a:r>
              <a:rPr lang="en-US" sz="4000">
                <a:solidFill>
                  <a:srgbClr val="030303"/>
                </a:solidFill>
                <a:latin typeface="DM Sans Semi Bold" pitchFamily="34" charset="0"/>
              </a:rPr>
              <a:t>R Markdown and Knit HTML</a:t>
            </a:r>
            <a:endParaRPr lang="en-US" sz="4000"/>
          </a:p>
        </p:txBody>
      </p:sp>
      <p:pic>
        <p:nvPicPr>
          <p:cNvPr id="6" name="Picture 5">
            <a:extLst>
              <a:ext uri="{FF2B5EF4-FFF2-40B4-BE49-F238E27FC236}">
                <a16:creationId xmlns:a16="http://schemas.microsoft.com/office/drawing/2014/main" id="{4CAE94DA-6CA7-D035-7FF5-B4DFBA4A2D86}"/>
              </a:ext>
            </a:extLst>
          </p:cNvPr>
          <p:cNvPicPr>
            <a:picLocks noChangeAspect="1"/>
          </p:cNvPicPr>
          <p:nvPr/>
        </p:nvPicPr>
        <p:blipFill>
          <a:blip r:embed="rId2"/>
          <a:stretch>
            <a:fillRect/>
          </a:stretch>
        </p:blipFill>
        <p:spPr>
          <a:xfrm>
            <a:off x="167716" y="1908573"/>
            <a:ext cx="3234338" cy="5486400"/>
          </a:xfrm>
          <a:prstGeom prst="rect">
            <a:avLst/>
          </a:prstGeom>
          <a:ln>
            <a:solidFill>
              <a:schemeClr val="tx1">
                <a:lumMod val="50000"/>
                <a:lumOff val="50000"/>
              </a:schemeClr>
            </a:solidFill>
          </a:ln>
        </p:spPr>
      </p:pic>
      <p:sp>
        <p:nvSpPr>
          <p:cNvPr id="7" name="Shape 6">
            <a:extLst>
              <a:ext uri="{FF2B5EF4-FFF2-40B4-BE49-F238E27FC236}">
                <a16:creationId xmlns:a16="http://schemas.microsoft.com/office/drawing/2014/main" id="{EBCC0C0F-79CE-F7BA-B9D9-DAA191BF5D3E}"/>
              </a:ext>
            </a:extLst>
          </p:cNvPr>
          <p:cNvSpPr/>
          <p:nvPr/>
        </p:nvSpPr>
        <p:spPr>
          <a:xfrm>
            <a:off x="4386263" y="2060258"/>
            <a:ext cx="9983015" cy="5796914"/>
          </a:xfrm>
          <a:prstGeom prst="roundRect">
            <a:avLst>
              <a:gd name="adj" fmla="val 851"/>
            </a:avLst>
          </a:prstGeom>
          <a:solidFill>
            <a:srgbClr val="F2EEEE"/>
          </a:solidFill>
          <a:ln/>
        </p:spPr>
        <p:txBody>
          <a:bodyPr/>
          <a:lstStyle/>
          <a:p>
            <a:endParaRPr lang="en-US"/>
          </a:p>
        </p:txBody>
      </p:sp>
      <p:pic>
        <p:nvPicPr>
          <p:cNvPr id="4" name="Picture 3">
            <a:extLst>
              <a:ext uri="{FF2B5EF4-FFF2-40B4-BE49-F238E27FC236}">
                <a16:creationId xmlns:a16="http://schemas.microsoft.com/office/drawing/2014/main" id="{0BAAD212-5326-9C84-93D8-CF8E495C4D4F}"/>
              </a:ext>
            </a:extLst>
          </p:cNvPr>
          <p:cNvPicPr>
            <a:picLocks noChangeAspect="1"/>
          </p:cNvPicPr>
          <p:nvPr/>
        </p:nvPicPr>
        <p:blipFill>
          <a:blip r:embed="rId3"/>
          <a:stretch>
            <a:fillRect/>
          </a:stretch>
        </p:blipFill>
        <p:spPr>
          <a:xfrm>
            <a:off x="4490222" y="2215515"/>
            <a:ext cx="3119374" cy="5486400"/>
          </a:xfrm>
          <a:prstGeom prst="rect">
            <a:avLst/>
          </a:prstGeom>
          <a:ln>
            <a:solidFill>
              <a:schemeClr val="tx1">
                <a:lumMod val="50000"/>
                <a:lumOff val="50000"/>
              </a:schemeClr>
            </a:solidFill>
          </a:ln>
        </p:spPr>
      </p:pic>
      <p:pic>
        <p:nvPicPr>
          <p:cNvPr id="5" name="Picture 4">
            <a:extLst>
              <a:ext uri="{FF2B5EF4-FFF2-40B4-BE49-F238E27FC236}">
                <a16:creationId xmlns:a16="http://schemas.microsoft.com/office/drawing/2014/main" id="{2E57F6B5-4825-4007-A868-EA7C4D0A551C}"/>
              </a:ext>
            </a:extLst>
          </p:cNvPr>
          <p:cNvPicPr>
            <a:picLocks noChangeAspect="1"/>
          </p:cNvPicPr>
          <p:nvPr/>
        </p:nvPicPr>
        <p:blipFill>
          <a:blip r:embed="rId4"/>
          <a:stretch>
            <a:fillRect/>
          </a:stretch>
        </p:blipFill>
        <p:spPr>
          <a:xfrm>
            <a:off x="7753282" y="2215515"/>
            <a:ext cx="3248527" cy="5486400"/>
          </a:xfrm>
          <a:prstGeom prst="rect">
            <a:avLst/>
          </a:prstGeom>
          <a:ln>
            <a:solidFill>
              <a:schemeClr val="tx1">
                <a:lumMod val="50000"/>
                <a:lumOff val="50000"/>
              </a:schemeClr>
            </a:solidFill>
          </a:ln>
        </p:spPr>
      </p:pic>
      <p:pic>
        <p:nvPicPr>
          <p:cNvPr id="8" name="Picture 7">
            <a:extLst>
              <a:ext uri="{FF2B5EF4-FFF2-40B4-BE49-F238E27FC236}">
                <a16:creationId xmlns:a16="http://schemas.microsoft.com/office/drawing/2014/main" id="{6538086C-409D-90F9-0D81-6CCCFB611A81}"/>
              </a:ext>
            </a:extLst>
          </p:cNvPr>
          <p:cNvPicPr>
            <a:picLocks noChangeAspect="1"/>
          </p:cNvPicPr>
          <p:nvPr/>
        </p:nvPicPr>
        <p:blipFill>
          <a:blip r:embed="rId5"/>
          <a:stretch>
            <a:fillRect/>
          </a:stretch>
        </p:blipFill>
        <p:spPr>
          <a:xfrm>
            <a:off x="665098" y="2309336"/>
            <a:ext cx="3223783" cy="5486400"/>
          </a:xfrm>
          <a:prstGeom prst="rect">
            <a:avLst/>
          </a:prstGeom>
          <a:ln>
            <a:solidFill>
              <a:schemeClr val="tx1">
                <a:lumMod val="50000"/>
                <a:lumOff val="50000"/>
              </a:schemeClr>
            </a:solidFill>
          </a:ln>
        </p:spPr>
      </p:pic>
      <p:sp>
        <p:nvSpPr>
          <p:cNvPr id="11" name="Text 2">
            <a:extLst>
              <a:ext uri="{FF2B5EF4-FFF2-40B4-BE49-F238E27FC236}">
                <a16:creationId xmlns:a16="http://schemas.microsoft.com/office/drawing/2014/main" id="{6CA46AB5-7330-0266-B566-D4FA1335C3EA}"/>
              </a:ext>
            </a:extLst>
          </p:cNvPr>
          <p:cNvSpPr/>
          <p:nvPr/>
        </p:nvSpPr>
        <p:spPr>
          <a:xfrm>
            <a:off x="718185" y="1241584"/>
            <a:ext cx="13651093" cy="511732"/>
          </a:xfrm>
          <a:prstGeom prst="rect">
            <a:avLst/>
          </a:prstGeom>
          <a:noFill/>
          <a:ln/>
        </p:spPr>
        <p:txBody>
          <a:bodyPr wrap="square" lIns="0" tIns="0" rIns="0" bIns="0" rtlCol="0" anchor="t"/>
          <a:lstStyle/>
          <a:p>
            <a:pPr marL="0" indent="0" algn="l">
              <a:lnSpc>
                <a:spcPts val="2850"/>
              </a:lnSpc>
              <a:buNone/>
            </a:pPr>
            <a:r>
              <a:rPr lang="en-US" sz="1600">
                <a:solidFill>
                  <a:srgbClr val="464646"/>
                </a:solidFill>
                <a:latin typeface="Inter Medium" pitchFamily="34" charset="0"/>
                <a:ea typeface="Inter Medium" pitchFamily="34" charset="-122"/>
                <a:cs typeface="Inter Medium" pitchFamily="34" charset="-120"/>
              </a:rPr>
              <a:t>Our R code is organized in a R markdown file and includes comments about our code, findings and analysis.</a:t>
            </a:r>
            <a:endParaRPr lang="en-US" sz="1600"/>
          </a:p>
        </p:txBody>
      </p:sp>
      <p:sp>
        <p:nvSpPr>
          <p:cNvPr id="12" name="Right Arrow 11">
            <a:extLst>
              <a:ext uri="{FF2B5EF4-FFF2-40B4-BE49-F238E27FC236}">
                <a16:creationId xmlns:a16="http://schemas.microsoft.com/office/drawing/2014/main" id="{B81667DA-7FDB-2D43-696C-306C34C9A9E3}"/>
              </a:ext>
            </a:extLst>
          </p:cNvPr>
          <p:cNvSpPr/>
          <p:nvPr/>
        </p:nvSpPr>
        <p:spPr>
          <a:xfrm>
            <a:off x="4020097" y="4518660"/>
            <a:ext cx="398282" cy="880110"/>
          </a:xfrm>
          <a:prstGeom prst="rightArrow">
            <a:avLst/>
          </a:prstGeom>
          <a:solidFill>
            <a:schemeClr val="bg2"/>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38A58F4C-3CCE-5050-5292-33DF8B4E21FC}"/>
              </a:ext>
            </a:extLst>
          </p:cNvPr>
          <p:cNvPicPr>
            <a:picLocks noChangeAspect="1"/>
          </p:cNvPicPr>
          <p:nvPr/>
        </p:nvPicPr>
        <p:blipFill>
          <a:blip r:embed="rId6"/>
          <a:srcRect l="8148" r="8015"/>
          <a:stretch>
            <a:fillRect/>
          </a:stretch>
        </p:blipFill>
        <p:spPr>
          <a:xfrm>
            <a:off x="11145495" y="2215515"/>
            <a:ext cx="3119299" cy="5486400"/>
          </a:xfrm>
          <a:prstGeom prst="rect">
            <a:avLst/>
          </a:prstGeom>
          <a:ln>
            <a:solidFill>
              <a:schemeClr val="tx1">
                <a:lumMod val="50000"/>
                <a:lumOff val="50000"/>
              </a:schemeClr>
            </a:solidFill>
          </a:ln>
        </p:spPr>
      </p:pic>
    </p:spTree>
    <p:extLst>
      <p:ext uri="{BB962C8B-B14F-4D97-AF65-F5344CB8AC3E}">
        <p14:creationId xmlns:p14="http://schemas.microsoft.com/office/powerpoint/2010/main" val="178512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311975"/>
            <a:ext cx="5670590" cy="708779"/>
          </a:xfrm>
          <a:prstGeom prst="rect">
            <a:avLst/>
          </a:prstGeom>
          <a:noFill/>
          <a:ln/>
        </p:spPr>
        <p:txBody>
          <a:bodyPr wrap="none" lIns="0" tIns="0" rIns="0" bIns="0" rtlCol="0" anchor="t"/>
          <a:lstStyle/>
          <a:p>
            <a:pPr marL="0" indent="0" algn="l">
              <a:lnSpc>
                <a:spcPts val="5550"/>
              </a:lnSpc>
              <a:buNone/>
            </a:pPr>
            <a:r>
              <a:rPr lang="en-US" sz="4450">
                <a:solidFill>
                  <a:srgbClr val="030303"/>
                </a:solidFill>
                <a:latin typeface="DM Sans Semi Bold" pitchFamily="34" charset="0"/>
                <a:ea typeface="DM Sans Semi Bold" pitchFamily="34" charset="-122"/>
                <a:cs typeface="DM Sans Semi Bold" pitchFamily="34" charset="-120"/>
              </a:rPr>
              <a:t>Hypothesis</a:t>
            </a:r>
            <a:endParaRPr lang="en-US" sz="4450"/>
          </a:p>
        </p:txBody>
      </p:sp>
      <p:sp>
        <p:nvSpPr>
          <p:cNvPr id="4" name="Text 1"/>
          <p:cNvSpPr/>
          <p:nvPr/>
        </p:nvSpPr>
        <p:spPr>
          <a:xfrm>
            <a:off x="721601" y="5639514"/>
            <a:ext cx="4060861" cy="354330"/>
          </a:xfrm>
          <a:prstGeom prst="rect">
            <a:avLst/>
          </a:prstGeom>
          <a:noFill/>
          <a:ln/>
        </p:spPr>
        <p:txBody>
          <a:bodyPr wrap="none" lIns="0" tIns="0" rIns="0" bIns="0" rtlCol="0" anchor="t"/>
          <a:lstStyle/>
          <a:p>
            <a:pPr marL="0" indent="0" algn="l">
              <a:lnSpc>
                <a:spcPts val="2750"/>
              </a:lnSpc>
              <a:buNone/>
            </a:pPr>
            <a:r>
              <a:rPr lang="en-US" sz="2200" b="1">
                <a:solidFill>
                  <a:srgbClr val="464646"/>
                </a:solidFill>
                <a:latin typeface="DM Sans Semi Bold" pitchFamily="34" charset="0"/>
                <a:ea typeface="DM Sans Semi Bold" pitchFamily="34" charset="-122"/>
                <a:cs typeface="DM Sans Semi Bold" pitchFamily="34" charset="-120"/>
              </a:rPr>
              <a:t>Mean Shift in Voting Patterns</a:t>
            </a:r>
            <a:endParaRPr lang="en-US" sz="2200" b="1"/>
          </a:p>
        </p:txBody>
      </p:sp>
      <p:sp>
        <p:nvSpPr>
          <p:cNvPr id="5" name="Text 2"/>
          <p:cNvSpPr/>
          <p:nvPr/>
        </p:nvSpPr>
        <p:spPr>
          <a:xfrm>
            <a:off x="721601" y="6129933"/>
            <a:ext cx="4158615" cy="1088708"/>
          </a:xfrm>
          <a:prstGeom prst="rect">
            <a:avLst/>
          </a:prstGeom>
          <a:noFill/>
          <a:ln/>
        </p:spPr>
        <p:txBody>
          <a:bodyPr wrap="square" lIns="0" tIns="0" rIns="0" bIns="0" rtlCol="0" anchor="t"/>
          <a:lstStyle/>
          <a:p>
            <a:pPr marL="0" indent="0" algn="l">
              <a:lnSpc>
                <a:spcPts val="2850"/>
              </a:lnSpc>
              <a:buNone/>
            </a:pPr>
            <a:r>
              <a:rPr lang="en-US" sz="1750">
                <a:solidFill>
                  <a:srgbClr val="464646"/>
                </a:solidFill>
                <a:latin typeface="Inter Medium" pitchFamily="34" charset="0"/>
                <a:ea typeface="Inter Medium" pitchFamily="34" charset="-122"/>
                <a:cs typeface="Inter Medium" pitchFamily="34" charset="-120"/>
              </a:rPr>
              <a:t>We believe COVID-19 fundamentally altered the 2020 election cycle's voting patterns across demographics.</a:t>
            </a:r>
            <a:endParaRPr lang="en-US" sz="1750"/>
          </a:p>
        </p:txBody>
      </p:sp>
      <p:sp>
        <p:nvSpPr>
          <p:cNvPr id="7" name="Text 3"/>
          <p:cNvSpPr/>
          <p:nvPr/>
        </p:nvSpPr>
        <p:spPr>
          <a:xfrm>
            <a:off x="5127609" y="5639515"/>
            <a:ext cx="4158615" cy="354330"/>
          </a:xfrm>
          <a:prstGeom prst="rect">
            <a:avLst/>
          </a:prstGeom>
          <a:noFill/>
          <a:ln/>
        </p:spPr>
        <p:txBody>
          <a:bodyPr wrap="square" lIns="0" tIns="0" rIns="0" bIns="0" rtlCol="0" anchor="t"/>
          <a:lstStyle/>
          <a:p>
            <a:pPr>
              <a:lnSpc>
                <a:spcPts val="2750"/>
              </a:lnSpc>
            </a:pPr>
            <a:r>
              <a:rPr lang="en-US" sz="2200" b="1">
                <a:solidFill>
                  <a:srgbClr val="464646"/>
                </a:solidFill>
                <a:latin typeface="DM Sans Semi Bold" pitchFamily="34" charset="0"/>
                <a:ea typeface="DM Sans Semi Bold" pitchFamily="34" charset="-122"/>
                <a:cs typeface="DM Sans Semi Bold" pitchFamily="34" charset="-120"/>
              </a:rPr>
              <a:t>Impact of </a:t>
            </a:r>
            <a:r>
              <a:rPr lang="en-US" sz="2200" b="1" err="1">
                <a:solidFill>
                  <a:srgbClr val="464646"/>
                </a:solidFill>
                <a:latin typeface="DM Sans Semi Bold" pitchFamily="34" charset="0"/>
                <a:ea typeface="DM Sans Semi Bold" pitchFamily="34" charset="-122"/>
                <a:cs typeface="DM Sans Semi Bold" pitchFamily="34" charset="-120"/>
              </a:rPr>
              <a:t>Flippable</a:t>
            </a:r>
            <a:r>
              <a:rPr lang="en-US" sz="2200" b="1">
                <a:solidFill>
                  <a:srgbClr val="464646"/>
                </a:solidFill>
                <a:latin typeface="DM Sans Semi Bold" pitchFamily="34" charset="0"/>
                <a:ea typeface="DM Sans Semi Bold" pitchFamily="34" charset="-122"/>
                <a:cs typeface="DM Sans Semi Bold" pitchFamily="34" charset="-120"/>
              </a:rPr>
              <a:t> Counties</a:t>
            </a:r>
            <a:endParaRPr lang="en-US" sz="2200" b="1"/>
          </a:p>
        </p:txBody>
      </p:sp>
      <p:sp>
        <p:nvSpPr>
          <p:cNvPr id="8" name="Text 4"/>
          <p:cNvSpPr/>
          <p:nvPr/>
        </p:nvSpPr>
        <p:spPr>
          <a:xfrm>
            <a:off x="5127608" y="6129933"/>
            <a:ext cx="4158615" cy="1088708"/>
          </a:xfrm>
          <a:prstGeom prst="rect">
            <a:avLst/>
          </a:prstGeom>
          <a:noFill/>
          <a:ln/>
        </p:spPr>
        <p:txBody>
          <a:bodyPr wrap="square" lIns="0" tIns="0" rIns="0" bIns="0" rtlCol="0" anchor="t"/>
          <a:lstStyle/>
          <a:p>
            <a:pPr marL="0" indent="0" algn="l">
              <a:lnSpc>
                <a:spcPts val="2850"/>
              </a:lnSpc>
              <a:buNone/>
            </a:pPr>
            <a:r>
              <a:rPr lang="en-US" sz="1750">
                <a:solidFill>
                  <a:schemeClr val="tx1">
                    <a:lumMod val="75000"/>
                    <a:lumOff val="25000"/>
                  </a:schemeClr>
                </a:solidFill>
                <a:latin typeface="Inter Medium" panose="020B0600000101010101" charset="0"/>
                <a:ea typeface="Inter Medium" panose="020B0600000101010101" charset="0"/>
              </a:rPr>
              <a:t>Counties with a high probability of flipping significantly influence the overall election outcome.</a:t>
            </a:r>
          </a:p>
        </p:txBody>
      </p:sp>
      <p:sp>
        <p:nvSpPr>
          <p:cNvPr id="11" name="Text 6"/>
          <p:cNvSpPr/>
          <p:nvPr/>
        </p:nvSpPr>
        <p:spPr>
          <a:xfrm>
            <a:off x="9509553" y="5639514"/>
            <a:ext cx="4798168" cy="354330"/>
          </a:xfrm>
          <a:prstGeom prst="rect">
            <a:avLst/>
          </a:prstGeom>
          <a:noFill/>
          <a:ln/>
        </p:spPr>
        <p:txBody>
          <a:bodyPr wrap="none" lIns="0" tIns="0" rIns="0" bIns="0" rtlCol="0" anchor="t"/>
          <a:lstStyle/>
          <a:p>
            <a:pPr>
              <a:lnSpc>
                <a:spcPts val="2750"/>
              </a:lnSpc>
            </a:pPr>
            <a:r>
              <a:rPr lang="en-US" sz="2200" b="1">
                <a:solidFill>
                  <a:srgbClr val="464646"/>
                </a:solidFill>
                <a:latin typeface="DM Sans Semi Bold" pitchFamily="34" charset="0"/>
              </a:rPr>
              <a:t>Influence of Demographic Factors</a:t>
            </a:r>
            <a:endParaRPr lang="en-US" sz="2200" b="1"/>
          </a:p>
        </p:txBody>
      </p:sp>
      <p:sp>
        <p:nvSpPr>
          <p:cNvPr id="12" name="Text 7"/>
          <p:cNvSpPr/>
          <p:nvPr/>
        </p:nvSpPr>
        <p:spPr>
          <a:xfrm>
            <a:off x="9509553" y="6129933"/>
            <a:ext cx="4158615" cy="1088708"/>
          </a:xfrm>
          <a:prstGeom prst="rect">
            <a:avLst/>
          </a:prstGeom>
          <a:noFill/>
          <a:ln/>
        </p:spPr>
        <p:txBody>
          <a:bodyPr wrap="square" lIns="0" tIns="0" rIns="0" bIns="0" rtlCol="0" anchor="t"/>
          <a:lstStyle/>
          <a:p>
            <a:pPr marL="0" indent="0" algn="l">
              <a:lnSpc>
                <a:spcPts val="2850"/>
              </a:lnSpc>
              <a:buNone/>
            </a:pPr>
            <a:r>
              <a:rPr lang="en-US" sz="1750">
                <a:solidFill>
                  <a:schemeClr val="tx1">
                    <a:lumMod val="75000"/>
                    <a:lumOff val="25000"/>
                  </a:schemeClr>
                </a:solidFill>
                <a:latin typeface="Inter Medium" panose="020B0600000101010101" charset="0"/>
                <a:ea typeface="Inter Medium" panose="020B0600000101010101" charset="0"/>
              </a:rPr>
              <a:t>Demographic Factors like age, income, and education level play a significant role in voting tendencies.</a:t>
            </a:r>
          </a:p>
        </p:txBody>
      </p:sp>
      <p:pic>
        <p:nvPicPr>
          <p:cNvPr id="21" name="Picture 20">
            <a:extLst>
              <a:ext uri="{FF2B5EF4-FFF2-40B4-BE49-F238E27FC236}">
                <a16:creationId xmlns:a16="http://schemas.microsoft.com/office/drawing/2014/main" id="{041FEC18-7057-266E-0552-96FD17F506E4}"/>
              </a:ext>
            </a:extLst>
          </p:cNvPr>
          <p:cNvPicPr>
            <a:picLocks noChangeAspect="1"/>
          </p:cNvPicPr>
          <p:nvPr/>
        </p:nvPicPr>
        <p:blipFill>
          <a:blip r:embed="rId3"/>
          <a:stretch>
            <a:fillRect/>
          </a:stretch>
        </p:blipFill>
        <p:spPr>
          <a:xfrm>
            <a:off x="721599" y="2870045"/>
            <a:ext cx="3942046" cy="2498279"/>
          </a:xfrm>
          <a:prstGeom prst="rect">
            <a:avLst/>
          </a:prstGeom>
        </p:spPr>
      </p:pic>
      <p:sp>
        <p:nvSpPr>
          <p:cNvPr id="23" name="TextBox 22">
            <a:extLst>
              <a:ext uri="{FF2B5EF4-FFF2-40B4-BE49-F238E27FC236}">
                <a16:creationId xmlns:a16="http://schemas.microsoft.com/office/drawing/2014/main" id="{392CCF27-0877-8750-D891-F2EEC1826D6F}"/>
              </a:ext>
            </a:extLst>
          </p:cNvPr>
          <p:cNvSpPr txBox="1"/>
          <p:nvPr/>
        </p:nvSpPr>
        <p:spPr>
          <a:xfrm>
            <a:off x="-28515" y="7405167"/>
            <a:ext cx="7315200" cy="230832"/>
          </a:xfrm>
          <a:prstGeom prst="rect">
            <a:avLst/>
          </a:prstGeom>
          <a:noFill/>
        </p:spPr>
        <p:txBody>
          <a:bodyPr wrap="square">
            <a:spAutoFit/>
          </a:bodyPr>
          <a:lstStyle/>
          <a:p>
            <a:r>
              <a:rPr lang="en-US" sz="900"/>
              <a:t>https://www.pewresearch.org/politics/2020/04/28/two-thirds-of-americans-expect-presidential-election-will-be-disrupted-by-covid-19/</a:t>
            </a:r>
          </a:p>
        </p:txBody>
      </p:sp>
      <p:pic>
        <p:nvPicPr>
          <p:cNvPr id="26" name="Picture 25">
            <a:extLst>
              <a:ext uri="{FF2B5EF4-FFF2-40B4-BE49-F238E27FC236}">
                <a16:creationId xmlns:a16="http://schemas.microsoft.com/office/drawing/2014/main" id="{F55CA54E-FD24-7F85-5EE3-0172A3D6D3BF}"/>
              </a:ext>
            </a:extLst>
          </p:cNvPr>
          <p:cNvPicPr>
            <a:picLocks noChangeAspect="1"/>
          </p:cNvPicPr>
          <p:nvPr/>
        </p:nvPicPr>
        <p:blipFill>
          <a:blip r:embed="rId4"/>
          <a:stretch>
            <a:fillRect/>
          </a:stretch>
        </p:blipFill>
        <p:spPr>
          <a:xfrm>
            <a:off x="5235891" y="2870045"/>
            <a:ext cx="3942047" cy="2437320"/>
          </a:xfrm>
          <a:prstGeom prst="rect">
            <a:avLst/>
          </a:prstGeom>
        </p:spPr>
      </p:pic>
      <p:sp>
        <p:nvSpPr>
          <p:cNvPr id="28" name="TextBox 27">
            <a:extLst>
              <a:ext uri="{FF2B5EF4-FFF2-40B4-BE49-F238E27FC236}">
                <a16:creationId xmlns:a16="http://schemas.microsoft.com/office/drawing/2014/main" id="{8BD22B2F-0D56-854C-8351-10B7DE78E951}"/>
              </a:ext>
            </a:extLst>
          </p:cNvPr>
          <p:cNvSpPr txBox="1"/>
          <p:nvPr/>
        </p:nvSpPr>
        <p:spPr>
          <a:xfrm>
            <a:off x="-28515" y="7635999"/>
            <a:ext cx="7315200" cy="230832"/>
          </a:xfrm>
          <a:prstGeom prst="rect">
            <a:avLst/>
          </a:prstGeom>
          <a:noFill/>
        </p:spPr>
        <p:txBody>
          <a:bodyPr wrap="square">
            <a:spAutoFit/>
          </a:bodyPr>
          <a:lstStyle/>
          <a:p>
            <a:r>
              <a:rPr lang="en-US" sz="900"/>
              <a:t>https://www.washingtonpost.com/graphics/politics/2016-election/obama-trump-counties/</a:t>
            </a:r>
          </a:p>
        </p:txBody>
      </p:sp>
      <p:pic>
        <p:nvPicPr>
          <p:cNvPr id="32" name="Picture 31">
            <a:extLst>
              <a:ext uri="{FF2B5EF4-FFF2-40B4-BE49-F238E27FC236}">
                <a16:creationId xmlns:a16="http://schemas.microsoft.com/office/drawing/2014/main" id="{B743A255-7021-E3A5-5445-817A8B287A14}"/>
              </a:ext>
            </a:extLst>
          </p:cNvPr>
          <p:cNvPicPr>
            <a:picLocks noChangeAspect="1"/>
          </p:cNvPicPr>
          <p:nvPr/>
        </p:nvPicPr>
        <p:blipFill rotWithShape="1">
          <a:blip r:embed="rId5"/>
          <a:srcRect b="18218"/>
          <a:stretch>
            <a:fillRect/>
          </a:stretch>
        </p:blipFill>
        <p:spPr>
          <a:xfrm>
            <a:off x="9593773" y="2827849"/>
            <a:ext cx="3655643" cy="2594704"/>
          </a:xfrm>
          <a:prstGeom prst="rect">
            <a:avLst/>
          </a:prstGeom>
        </p:spPr>
      </p:pic>
      <p:sp>
        <p:nvSpPr>
          <p:cNvPr id="34" name="TextBox 33">
            <a:extLst>
              <a:ext uri="{FF2B5EF4-FFF2-40B4-BE49-F238E27FC236}">
                <a16:creationId xmlns:a16="http://schemas.microsoft.com/office/drawing/2014/main" id="{C29E8DB9-DC22-7DB5-19C9-0DD3CE2AA838}"/>
              </a:ext>
            </a:extLst>
          </p:cNvPr>
          <p:cNvSpPr txBox="1"/>
          <p:nvPr/>
        </p:nvSpPr>
        <p:spPr>
          <a:xfrm>
            <a:off x="-43587" y="7867145"/>
            <a:ext cx="7330272" cy="230832"/>
          </a:xfrm>
          <a:prstGeom prst="rect">
            <a:avLst/>
          </a:prstGeom>
          <a:noFill/>
        </p:spPr>
        <p:txBody>
          <a:bodyPr wrap="square">
            <a:spAutoFit/>
          </a:bodyPr>
          <a:lstStyle/>
          <a:p>
            <a:r>
              <a:rPr lang="en-US" sz="900"/>
              <a:t>https://www.pewresearch.org/politics/2024/04/09/the-changing-demographic-composition-of-voters-and-party-coalitions/</a:t>
            </a:r>
          </a:p>
        </p:txBody>
      </p:sp>
      <p:sp>
        <p:nvSpPr>
          <p:cNvPr id="3" name="TextBox 2">
            <a:extLst>
              <a:ext uri="{FF2B5EF4-FFF2-40B4-BE49-F238E27FC236}">
                <a16:creationId xmlns:a16="http://schemas.microsoft.com/office/drawing/2014/main" id="{4345C4C8-0E55-E77F-1FE6-89108BB288DB}"/>
              </a:ext>
            </a:extLst>
          </p:cNvPr>
          <p:cNvSpPr txBox="1"/>
          <p:nvPr/>
        </p:nvSpPr>
        <p:spPr>
          <a:xfrm>
            <a:off x="721896" y="1094874"/>
            <a:ext cx="13186609" cy="1596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2850"/>
              </a:lnSpc>
            </a:pPr>
            <a:r>
              <a:rPr lang="en-US" sz="1600">
                <a:solidFill>
                  <a:srgbClr val="464646"/>
                </a:solidFill>
                <a:latin typeface="Inter Medium"/>
                <a:ea typeface="Inter Medium"/>
              </a:rPr>
              <a:t>The COVID-19 pandemic significantly altered voting behaviors, thereby reducing the predictive accuracy of models trained on pre-2020 data." ​</a:t>
            </a:r>
          </a:p>
          <a:p>
            <a:pPr marL="0" lvl="1">
              <a:lnSpc>
                <a:spcPts val="2850"/>
              </a:lnSpc>
            </a:pPr>
            <a:r>
              <a:rPr lang="en-US" sz="1600">
                <a:solidFill>
                  <a:srgbClr val="464646"/>
                </a:solidFill>
                <a:latin typeface="Inter Medium"/>
                <a:ea typeface="Inter Medium"/>
              </a:rPr>
              <a:t>Null: COVID-19 did not affect voting behaviors in 2020 and something else affected expert's ability to predict the outcome​</a:t>
            </a:r>
          </a:p>
          <a:p>
            <a:pPr marL="0" lvl="1">
              <a:lnSpc>
                <a:spcPts val="2850"/>
              </a:lnSpc>
            </a:pPr>
            <a:r>
              <a:rPr lang="en-US" sz="1600">
                <a:solidFill>
                  <a:srgbClr val="464646"/>
                </a:solidFill>
                <a:latin typeface="Inter Medium"/>
                <a:ea typeface="Inter Medium"/>
              </a:rPr>
              <a:t>Alternative: COVID-19 did affect voting behaviors in 2020 affecting expert's ability to predict the outcome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EEB6E8-4BA6-C730-2216-632675AE064E}"/>
            </a:ext>
          </a:extLst>
        </p:cNvPr>
        <p:cNvGrpSpPr/>
        <p:nvPr/>
      </p:nvGrpSpPr>
      <p:grpSpPr>
        <a:xfrm>
          <a:off x="0" y="0"/>
          <a:ext cx="0" cy="0"/>
          <a:chOff x="0" y="0"/>
          <a:chExt cx="0" cy="0"/>
        </a:xfrm>
      </p:grpSpPr>
      <p:sp>
        <p:nvSpPr>
          <p:cNvPr id="3" name="Shape 1">
            <a:extLst>
              <a:ext uri="{FF2B5EF4-FFF2-40B4-BE49-F238E27FC236}">
                <a16:creationId xmlns:a16="http://schemas.microsoft.com/office/drawing/2014/main" id="{1801A125-363E-6A85-96F7-3FED396CE53B}"/>
              </a:ext>
            </a:extLst>
          </p:cNvPr>
          <p:cNvSpPr/>
          <p:nvPr/>
        </p:nvSpPr>
        <p:spPr>
          <a:xfrm>
            <a:off x="793790" y="2697361"/>
            <a:ext cx="4196358" cy="4914265"/>
          </a:xfrm>
          <a:prstGeom prst="roundRect">
            <a:avLst>
              <a:gd name="adj" fmla="val 851"/>
            </a:avLst>
          </a:prstGeom>
          <a:solidFill>
            <a:srgbClr val="F2EEEE"/>
          </a:solidFill>
          <a:ln/>
        </p:spPr>
        <p:txBody>
          <a:bodyPr/>
          <a:lstStyle/>
          <a:p>
            <a:endParaRPr lang="en-US" b="1"/>
          </a:p>
        </p:txBody>
      </p:sp>
      <p:sp>
        <p:nvSpPr>
          <p:cNvPr id="4" name="Text 2">
            <a:extLst>
              <a:ext uri="{FF2B5EF4-FFF2-40B4-BE49-F238E27FC236}">
                <a16:creationId xmlns:a16="http://schemas.microsoft.com/office/drawing/2014/main" id="{FF28D606-D047-32D5-413A-098B63BC946B}"/>
              </a:ext>
            </a:extLst>
          </p:cNvPr>
          <p:cNvSpPr/>
          <p:nvPr/>
        </p:nvSpPr>
        <p:spPr>
          <a:xfrm>
            <a:off x="1020604" y="2924175"/>
            <a:ext cx="2835235" cy="354330"/>
          </a:xfrm>
          <a:prstGeom prst="rect">
            <a:avLst/>
          </a:prstGeom>
          <a:noFill/>
          <a:ln/>
        </p:spPr>
        <p:txBody>
          <a:bodyPr wrap="none" lIns="0" tIns="0" rIns="0" bIns="0" rtlCol="0" anchor="t"/>
          <a:lstStyle/>
          <a:p>
            <a:pPr>
              <a:lnSpc>
                <a:spcPts val="2750"/>
              </a:lnSpc>
            </a:pPr>
            <a:r>
              <a:rPr lang="en-US" sz="2200" b="1">
                <a:solidFill>
                  <a:srgbClr val="464646"/>
                </a:solidFill>
                <a:latin typeface="DM Sans Semi Bold"/>
                <a:ea typeface="+mn-lt"/>
                <a:cs typeface="+mn-lt"/>
              </a:rPr>
              <a:t>Demographics Data</a:t>
            </a:r>
            <a:endParaRPr lang="ko-KR" altLang="en-US" b="1">
              <a:latin typeface="DM Sans Semi Bold"/>
            </a:endParaRPr>
          </a:p>
        </p:txBody>
      </p:sp>
      <p:sp>
        <p:nvSpPr>
          <p:cNvPr id="5" name="Text 3">
            <a:extLst>
              <a:ext uri="{FF2B5EF4-FFF2-40B4-BE49-F238E27FC236}">
                <a16:creationId xmlns:a16="http://schemas.microsoft.com/office/drawing/2014/main" id="{2BD502B3-5768-90AC-6CDB-C45D03252774}"/>
              </a:ext>
            </a:extLst>
          </p:cNvPr>
          <p:cNvSpPr/>
          <p:nvPr/>
        </p:nvSpPr>
        <p:spPr>
          <a:xfrm>
            <a:off x="1020604" y="3408287"/>
            <a:ext cx="3818404" cy="4062662"/>
          </a:xfrm>
          <a:prstGeom prst="rect">
            <a:avLst/>
          </a:prstGeom>
          <a:noFill/>
          <a:ln/>
        </p:spPr>
        <p:txBody>
          <a:bodyPr wrap="square" lIns="0" tIns="0" rIns="0" bIns="0" rtlCol="0" anchor="t"/>
          <a:lstStyle/>
          <a:p>
            <a:pPr marL="285750" indent="-285750">
              <a:lnSpc>
                <a:spcPts val="2850"/>
              </a:lnSpc>
              <a:buSzPct val="100000"/>
              <a:buFont typeface="Wingdings" panose="05000000000000000000" pitchFamily="2" charset="2"/>
              <a:buChar char="ü"/>
            </a:pPr>
            <a:r>
              <a:rPr lang="en-US" sz="1750">
                <a:latin typeface="Inter Medium" panose="020B0600000101010101" charset="0"/>
                <a:ea typeface="Inter Medium" panose="020B0600000101010101" charset="0"/>
              </a:rPr>
              <a:t>2009 US Census ACS5</a:t>
            </a:r>
          </a:p>
          <a:p>
            <a:pPr marL="342900" indent="-342900">
              <a:lnSpc>
                <a:spcPts val="2850"/>
              </a:lnSpc>
              <a:buSzPct val="100000"/>
              <a:buFont typeface="Arial"/>
              <a:buChar char="•"/>
            </a:pPr>
            <a:r>
              <a:rPr lang="en-US" sz="1750">
                <a:latin typeface="Inter Medium" panose="020B0600000101010101" charset="0"/>
                <a:ea typeface="Inter Medium" panose="020B0600000101010101" charset="0"/>
              </a:rPr>
              <a:t>Pre-COVID baseline data (income, education, etc.)</a:t>
            </a:r>
          </a:p>
          <a:p>
            <a:pPr marL="342900" indent="-342900">
              <a:lnSpc>
                <a:spcPts val="2850"/>
              </a:lnSpc>
              <a:buSzPct val="100000"/>
              <a:buFont typeface="Arial"/>
              <a:buChar char="•"/>
            </a:pPr>
            <a:endParaRPr lang="en-US" sz="1750">
              <a:latin typeface="Inter Medium" panose="020B0600000101010101" charset="0"/>
              <a:ea typeface="Inter Medium" panose="020B0600000101010101" charset="0"/>
            </a:endParaRPr>
          </a:p>
          <a:p>
            <a:pPr marL="285750" indent="-285750">
              <a:lnSpc>
                <a:spcPts val="2850"/>
              </a:lnSpc>
              <a:buSzPct val="100000"/>
              <a:buFont typeface="Wingdings" panose="05000000000000000000" pitchFamily="2" charset="2"/>
              <a:buChar char="ü"/>
            </a:pPr>
            <a:r>
              <a:rPr lang="en-US" sz="1750">
                <a:latin typeface="Inter Medium" panose="020B0600000101010101" charset="0"/>
                <a:ea typeface="Inter Medium" panose="020B0600000101010101" charset="0"/>
              </a:rPr>
              <a:t>2012–2020 US Census ACS5</a:t>
            </a:r>
          </a:p>
          <a:p>
            <a:pPr marL="342900" indent="-342900">
              <a:lnSpc>
                <a:spcPts val="2850"/>
              </a:lnSpc>
              <a:buSzPct val="100000"/>
              <a:buFont typeface="Arial"/>
              <a:buChar char="•"/>
            </a:pPr>
            <a:r>
              <a:rPr lang="en-US" sz="1750">
                <a:latin typeface="Inter Medium" panose="020B0600000101010101" charset="0"/>
                <a:ea typeface="Inter Medium" panose="020B0600000101010101" charset="0"/>
              </a:rPr>
              <a:t>Demographic shifts across 3 presidential cycles</a:t>
            </a:r>
            <a:endParaRPr lang="en-US" sz="1750">
              <a:solidFill>
                <a:schemeClr val="tx1">
                  <a:lumMod val="75000"/>
                  <a:lumOff val="25000"/>
                </a:schemeClr>
              </a:solidFill>
              <a:latin typeface="Inter Medium" panose="020B0600000101010101" charset="0"/>
              <a:ea typeface="Inter Medium" panose="020B0600000101010101" charset="0"/>
              <a:cs typeface="Calibri" panose="020F0502020204030204"/>
            </a:endParaRPr>
          </a:p>
        </p:txBody>
      </p:sp>
      <p:sp>
        <p:nvSpPr>
          <p:cNvPr id="8" name="Shape 6">
            <a:extLst>
              <a:ext uri="{FF2B5EF4-FFF2-40B4-BE49-F238E27FC236}">
                <a16:creationId xmlns:a16="http://schemas.microsoft.com/office/drawing/2014/main" id="{527F0D4F-AB4B-F31C-EFAB-588BA572A910}"/>
              </a:ext>
            </a:extLst>
          </p:cNvPr>
          <p:cNvSpPr/>
          <p:nvPr/>
        </p:nvSpPr>
        <p:spPr>
          <a:xfrm>
            <a:off x="5216962" y="2697361"/>
            <a:ext cx="4196358" cy="4914265"/>
          </a:xfrm>
          <a:prstGeom prst="roundRect">
            <a:avLst>
              <a:gd name="adj" fmla="val 851"/>
            </a:avLst>
          </a:prstGeom>
          <a:solidFill>
            <a:srgbClr val="F2EEEE"/>
          </a:solidFill>
          <a:ln/>
        </p:spPr>
        <p:txBody>
          <a:bodyPr/>
          <a:lstStyle/>
          <a:p>
            <a:endParaRPr lang="en-US"/>
          </a:p>
        </p:txBody>
      </p:sp>
      <p:sp>
        <p:nvSpPr>
          <p:cNvPr id="9" name="Text 7">
            <a:extLst>
              <a:ext uri="{FF2B5EF4-FFF2-40B4-BE49-F238E27FC236}">
                <a16:creationId xmlns:a16="http://schemas.microsoft.com/office/drawing/2014/main" id="{B91C82A5-DD95-28C8-7D8D-F83FD895349E}"/>
              </a:ext>
            </a:extLst>
          </p:cNvPr>
          <p:cNvSpPr/>
          <p:nvPr/>
        </p:nvSpPr>
        <p:spPr>
          <a:xfrm>
            <a:off x="5443776" y="2924175"/>
            <a:ext cx="3251716" cy="354330"/>
          </a:xfrm>
          <a:prstGeom prst="rect">
            <a:avLst/>
          </a:prstGeom>
          <a:noFill/>
          <a:ln/>
        </p:spPr>
        <p:txBody>
          <a:bodyPr wrap="none" lIns="0" tIns="0" rIns="0" bIns="0" rtlCol="0" anchor="t"/>
          <a:lstStyle/>
          <a:p>
            <a:pPr>
              <a:lnSpc>
                <a:spcPts val="2750"/>
              </a:lnSpc>
            </a:pPr>
            <a:r>
              <a:rPr lang="en-US" sz="2200" b="1">
                <a:solidFill>
                  <a:srgbClr val="464646"/>
                </a:solidFill>
                <a:latin typeface="DM Sans Semi Bold" panose="020B0600000101010101" charset="0"/>
                <a:ea typeface="+mn-lt"/>
                <a:cs typeface="+mn-lt"/>
              </a:rPr>
              <a:t>Election Results</a:t>
            </a:r>
            <a:endParaRPr lang="ko-KR" altLang="en-US" b="1">
              <a:latin typeface="DM Sans Semi Bold" panose="020B0600000101010101" charset="0"/>
            </a:endParaRPr>
          </a:p>
        </p:txBody>
      </p:sp>
      <p:sp>
        <p:nvSpPr>
          <p:cNvPr id="10" name="Text 8">
            <a:extLst>
              <a:ext uri="{FF2B5EF4-FFF2-40B4-BE49-F238E27FC236}">
                <a16:creationId xmlns:a16="http://schemas.microsoft.com/office/drawing/2014/main" id="{80C7E48E-1A2C-5826-76FB-6259DF4A2842}"/>
              </a:ext>
            </a:extLst>
          </p:cNvPr>
          <p:cNvSpPr/>
          <p:nvPr/>
        </p:nvSpPr>
        <p:spPr>
          <a:xfrm>
            <a:off x="5443776" y="3414593"/>
            <a:ext cx="3742730" cy="4056356"/>
          </a:xfrm>
          <a:prstGeom prst="rect">
            <a:avLst/>
          </a:prstGeom>
          <a:noFill/>
          <a:ln/>
        </p:spPr>
        <p:txBody>
          <a:bodyPr wrap="square" lIns="0" tIns="0" rIns="0" bIns="0" rtlCol="0" anchor="t"/>
          <a:lstStyle/>
          <a:p>
            <a:pPr marL="285750" indent="-285750">
              <a:lnSpc>
                <a:spcPts val="2850"/>
              </a:lnSpc>
              <a:buSzPct val="100000"/>
              <a:buFont typeface="Wingdings" panose="05000000000000000000" pitchFamily="2" charset="2"/>
              <a:buChar char="ü"/>
            </a:pPr>
            <a:r>
              <a:rPr lang="en-US" sz="1750">
                <a:latin typeface="Inter Medium" panose="020B0600000101010101" charset="0"/>
                <a:ea typeface="Inter Medium" panose="020B0600000101010101" charset="0"/>
              </a:rPr>
              <a:t>MIT County Presidential Returns</a:t>
            </a:r>
          </a:p>
          <a:p>
            <a:pPr marL="342900" indent="-342900">
              <a:lnSpc>
                <a:spcPts val="2850"/>
              </a:lnSpc>
              <a:buSzPct val="100000"/>
              <a:buChar char="•"/>
            </a:pPr>
            <a:r>
              <a:rPr lang="en-US" sz="1750">
                <a:latin typeface="Inter Medium" panose="020B0600000101010101" charset="0"/>
                <a:ea typeface="Inter Medium" panose="020B0600000101010101" charset="0"/>
              </a:rPr>
              <a:t>Candidate vote counts by county (2000–2020)</a:t>
            </a:r>
          </a:p>
          <a:p>
            <a:pPr marL="342900" indent="-342900">
              <a:lnSpc>
                <a:spcPts val="2850"/>
              </a:lnSpc>
              <a:buSzPct val="100000"/>
              <a:buChar char="•"/>
            </a:pPr>
            <a:endParaRPr lang="en-US" sz="1750">
              <a:latin typeface="Inter Medium" panose="020B0600000101010101" charset="0"/>
              <a:ea typeface="Inter Medium" panose="020B0600000101010101" charset="0"/>
            </a:endParaRPr>
          </a:p>
          <a:p>
            <a:pPr marL="285750" indent="-285750">
              <a:lnSpc>
                <a:spcPts val="2850"/>
              </a:lnSpc>
              <a:buSzPct val="100000"/>
              <a:buFont typeface="Wingdings" panose="05000000000000000000" pitchFamily="2" charset="2"/>
              <a:buChar char="ü"/>
            </a:pPr>
            <a:r>
              <a:rPr lang="en-US" sz="1750" err="1">
                <a:latin typeface="Inter Medium" panose="020B0600000101010101" charset="0"/>
                <a:ea typeface="Inter Medium" panose="020B0600000101010101" charset="0"/>
              </a:rPr>
              <a:t>Electoral_College</a:t>
            </a:r>
            <a:endParaRPr lang="en-US" sz="1750">
              <a:latin typeface="Inter Medium" panose="020B0600000101010101" charset="0"/>
              <a:ea typeface="Inter Medium" panose="020B0600000101010101" charset="0"/>
            </a:endParaRPr>
          </a:p>
          <a:p>
            <a:pPr marL="342900" indent="-342900">
              <a:lnSpc>
                <a:spcPts val="2850"/>
              </a:lnSpc>
              <a:buSzPct val="100000"/>
              <a:buChar char="•"/>
            </a:pPr>
            <a:r>
              <a:rPr lang="en-US" sz="1750">
                <a:latin typeface="Inter Medium" panose="020B0600000101010101" charset="0"/>
                <a:ea typeface="Inter Medium" panose="020B0600000101010101" charset="0"/>
              </a:rPr>
              <a:t>Metadata on state-level electors (for aggregation and bias analysis)</a:t>
            </a:r>
            <a:endParaRPr lang="en-US" sz="1750">
              <a:solidFill>
                <a:schemeClr val="tx1">
                  <a:lumMod val="75000"/>
                  <a:lumOff val="25000"/>
                </a:schemeClr>
              </a:solidFill>
              <a:latin typeface="Inter Medium" panose="020B0600000101010101" charset="0"/>
              <a:ea typeface="Inter Medium" panose="020B0600000101010101" charset="0"/>
            </a:endParaRPr>
          </a:p>
        </p:txBody>
      </p:sp>
      <p:sp>
        <p:nvSpPr>
          <p:cNvPr id="13" name="Shape 11">
            <a:extLst>
              <a:ext uri="{FF2B5EF4-FFF2-40B4-BE49-F238E27FC236}">
                <a16:creationId xmlns:a16="http://schemas.microsoft.com/office/drawing/2014/main" id="{7CB86086-3E63-5B65-0638-8EB79D774EF8}"/>
              </a:ext>
            </a:extLst>
          </p:cNvPr>
          <p:cNvSpPr/>
          <p:nvPr/>
        </p:nvSpPr>
        <p:spPr>
          <a:xfrm>
            <a:off x="9815979" y="2697361"/>
            <a:ext cx="4196358" cy="4914265"/>
          </a:xfrm>
          <a:prstGeom prst="roundRect">
            <a:avLst>
              <a:gd name="adj" fmla="val 851"/>
            </a:avLst>
          </a:prstGeom>
          <a:solidFill>
            <a:srgbClr val="F2EEEE"/>
          </a:solidFill>
          <a:ln/>
        </p:spPr>
        <p:txBody>
          <a:bodyPr/>
          <a:lstStyle/>
          <a:p>
            <a:endParaRPr lang="en-US"/>
          </a:p>
        </p:txBody>
      </p:sp>
      <p:sp>
        <p:nvSpPr>
          <p:cNvPr id="14" name="Text 12">
            <a:extLst>
              <a:ext uri="{FF2B5EF4-FFF2-40B4-BE49-F238E27FC236}">
                <a16:creationId xmlns:a16="http://schemas.microsoft.com/office/drawing/2014/main" id="{0167CD31-77E3-FDCD-9191-741E6FEB1174}"/>
              </a:ext>
            </a:extLst>
          </p:cNvPr>
          <p:cNvSpPr/>
          <p:nvPr/>
        </p:nvSpPr>
        <p:spPr>
          <a:xfrm>
            <a:off x="9866947" y="2924175"/>
            <a:ext cx="3969543" cy="402552"/>
          </a:xfrm>
          <a:prstGeom prst="rect">
            <a:avLst/>
          </a:prstGeom>
          <a:noFill/>
          <a:ln/>
        </p:spPr>
        <p:txBody>
          <a:bodyPr wrap="square" lIns="0" tIns="0" rIns="0" bIns="0" rtlCol="0" anchor="t"/>
          <a:lstStyle/>
          <a:p>
            <a:pPr>
              <a:lnSpc>
                <a:spcPts val="2750"/>
              </a:lnSpc>
            </a:pPr>
            <a:r>
              <a:rPr lang="en-US" sz="2200" b="1">
                <a:solidFill>
                  <a:srgbClr val="464646"/>
                </a:solidFill>
                <a:latin typeface="DM Sans Semi Bold" panose="020B0600000101010101" charset="0"/>
                <a:ea typeface="+mn-lt"/>
                <a:cs typeface="+mn-lt"/>
              </a:rPr>
              <a:t>Integrated Source</a:t>
            </a:r>
            <a:endParaRPr lang="ko-KR" altLang="en-US" b="1">
              <a:latin typeface="DM Sans Semi Bold" panose="020B0600000101010101" charset="0"/>
            </a:endParaRPr>
          </a:p>
        </p:txBody>
      </p:sp>
      <p:sp>
        <p:nvSpPr>
          <p:cNvPr id="15" name="Text 13">
            <a:extLst>
              <a:ext uri="{FF2B5EF4-FFF2-40B4-BE49-F238E27FC236}">
                <a16:creationId xmlns:a16="http://schemas.microsoft.com/office/drawing/2014/main" id="{6C618CEA-4305-1C8E-11F4-E2EE00B6EAE6}"/>
              </a:ext>
            </a:extLst>
          </p:cNvPr>
          <p:cNvSpPr/>
          <p:nvPr/>
        </p:nvSpPr>
        <p:spPr>
          <a:xfrm>
            <a:off x="9866948" y="3406021"/>
            <a:ext cx="3742730" cy="4064927"/>
          </a:xfrm>
          <a:prstGeom prst="rect">
            <a:avLst/>
          </a:prstGeom>
          <a:noFill/>
          <a:ln/>
        </p:spPr>
        <p:txBody>
          <a:bodyPr wrap="square" lIns="0" tIns="0" rIns="0" bIns="0" rtlCol="0" anchor="t"/>
          <a:lstStyle/>
          <a:p>
            <a:pPr marL="285750" indent="-285750">
              <a:lnSpc>
                <a:spcPts val="2850"/>
              </a:lnSpc>
              <a:buSzPct val="100000"/>
              <a:buFont typeface="Wingdings" panose="05000000000000000000" pitchFamily="2" charset="2"/>
              <a:buChar char="ü"/>
            </a:pPr>
            <a:r>
              <a:rPr lang="en-US" sz="1750">
                <a:latin typeface="Inter Medium" panose="020B0600000101010101" charset="0"/>
                <a:ea typeface="Inter Medium" panose="020B0600000101010101" charset="0"/>
              </a:rPr>
              <a:t>Kaggle: US Census &amp; Election Results (2000–2020)</a:t>
            </a:r>
          </a:p>
          <a:p>
            <a:pPr marL="342900" indent="-342900">
              <a:lnSpc>
                <a:spcPts val="2850"/>
              </a:lnSpc>
              <a:buSzPct val="100000"/>
              <a:buChar char="•"/>
            </a:pPr>
            <a:endParaRPr lang="en-US" sz="1750">
              <a:latin typeface="Inter Medium" panose="020B0600000101010101" charset="0"/>
              <a:ea typeface="Inter Medium" panose="020B0600000101010101" charset="0"/>
            </a:endParaRPr>
          </a:p>
          <a:p>
            <a:pPr marL="342900" indent="-342900">
              <a:lnSpc>
                <a:spcPts val="2850"/>
              </a:lnSpc>
              <a:buSzPct val="100000"/>
              <a:buChar char="•"/>
            </a:pPr>
            <a:r>
              <a:rPr lang="en-US" sz="1750">
                <a:latin typeface="Inter Medium" panose="020B0600000101010101" charset="0"/>
                <a:ea typeface="Inter Medium" panose="020B0600000101010101" charset="0"/>
              </a:rPr>
              <a:t>Combined dataset used as main modeling input</a:t>
            </a:r>
            <a:endParaRPr lang="en-US" sz="1750">
              <a:solidFill>
                <a:schemeClr val="tx1">
                  <a:lumMod val="75000"/>
                  <a:lumOff val="25000"/>
                </a:schemeClr>
              </a:solidFill>
              <a:latin typeface="Inter Medium" panose="020B0600000101010101" charset="0"/>
              <a:ea typeface="Inter Medium" panose="020B0600000101010101" charset="0"/>
            </a:endParaRPr>
          </a:p>
        </p:txBody>
      </p:sp>
      <p:sp>
        <p:nvSpPr>
          <p:cNvPr id="21" name="Text 0">
            <a:extLst>
              <a:ext uri="{FF2B5EF4-FFF2-40B4-BE49-F238E27FC236}">
                <a16:creationId xmlns:a16="http://schemas.microsoft.com/office/drawing/2014/main" id="{D0ADF0AE-080B-058F-6613-7A4AE89BFCAE}"/>
              </a:ext>
            </a:extLst>
          </p:cNvPr>
          <p:cNvSpPr/>
          <p:nvPr/>
        </p:nvSpPr>
        <p:spPr>
          <a:xfrm>
            <a:off x="793790" y="709017"/>
            <a:ext cx="11286904" cy="708779"/>
          </a:xfrm>
          <a:prstGeom prst="rect">
            <a:avLst/>
          </a:prstGeom>
          <a:noFill/>
          <a:ln/>
        </p:spPr>
        <p:txBody>
          <a:bodyPr wrap="none" lIns="0" tIns="0" rIns="0" bIns="0" rtlCol="0" anchor="t"/>
          <a:lstStyle/>
          <a:p>
            <a:pPr>
              <a:lnSpc>
                <a:spcPts val="5550"/>
              </a:lnSpc>
            </a:pPr>
            <a:r>
              <a:rPr lang="en-US" sz="4000"/>
              <a:t>Datasets &amp; Analytical Scope</a:t>
            </a:r>
          </a:p>
          <a:p>
            <a:pPr>
              <a:lnSpc>
                <a:spcPts val="5550"/>
              </a:lnSpc>
            </a:pPr>
            <a:r>
              <a:rPr lang="en-US" sz="3000"/>
              <a:t>- Demographics × Voting Outcomes</a:t>
            </a:r>
          </a:p>
        </p:txBody>
      </p:sp>
    </p:spTree>
    <p:extLst>
      <p:ext uri="{BB962C8B-B14F-4D97-AF65-F5344CB8AC3E}">
        <p14:creationId xmlns:p14="http://schemas.microsoft.com/office/powerpoint/2010/main" val="523678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18185" y="646748"/>
            <a:ext cx="7621310" cy="641271"/>
          </a:xfrm>
          <a:prstGeom prst="rect">
            <a:avLst/>
          </a:prstGeom>
          <a:noFill/>
          <a:ln/>
        </p:spPr>
        <p:txBody>
          <a:bodyPr wrap="none" lIns="0" tIns="0" rIns="0" bIns="0" rtlCol="0" anchor="t"/>
          <a:lstStyle/>
          <a:p>
            <a:pPr marL="0" indent="0" algn="l">
              <a:lnSpc>
                <a:spcPts val="5000"/>
              </a:lnSpc>
              <a:buNone/>
            </a:pPr>
            <a:r>
              <a:rPr lang="en-US" sz="4000">
                <a:solidFill>
                  <a:srgbClr val="030303"/>
                </a:solidFill>
                <a:latin typeface="DM Sans Semi Bold" pitchFamily="34" charset="0"/>
                <a:ea typeface="DM Sans Semi Bold" pitchFamily="34" charset="-122"/>
                <a:cs typeface="DM Sans Semi Bold" pitchFamily="34" charset="-120"/>
              </a:rPr>
              <a:t>Preparing the Data for Analysis</a:t>
            </a:r>
            <a:endParaRPr lang="en-US" sz="4000"/>
          </a:p>
        </p:txBody>
      </p:sp>
      <p:sp>
        <p:nvSpPr>
          <p:cNvPr id="3" name="Text 1"/>
          <p:cNvSpPr/>
          <p:nvPr/>
        </p:nvSpPr>
        <p:spPr>
          <a:xfrm>
            <a:off x="718185" y="1698427"/>
            <a:ext cx="13194030" cy="328374"/>
          </a:xfrm>
          <a:prstGeom prst="rect">
            <a:avLst/>
          </a:prstGeom>
          <a:noFill/>
          <a:ln/>
        </p:spPr>
        <p:txBody>
          <a:bodyPr wrap="none" lIns="0" tIns="0" rIns="0" bIns="0" rtlCol="0" anchor="t"/>
          <a:lstStyle/>
          <a:p>
            <a:pPr marL="0" indent="0" algn="l">
              <a:lnSpc>
                <a:spcPts val="2550"/>
              </a:lnSpc>
              <a:buNone/>
            </a:pPr>
            <a:r>
              <a:rPr lang="en-US" sz="1600">
                <a:solidFill>
                  <a:srgbClr val="464646"/>
                </a:solidFill>
                <a:latin typeface="Inter Medium" pitchFamily="34" charset="0"/>
                <a:ea typeface="Inter Medium" pitchFamily="34" charset="-122"/>
                <a:cs typeface="Inter Medium" pitchFamily="34" charset="-120"/>
              </a:rPr>
              <a:t>Our data preparation process transforms raw information into analysis-ready datasets.</a:t>
            </a:r>
            <a:endParaRPr lang="en-US" sz="1600"/>
          </a:p>
        </p:txBody>
      </p:sp>
      <p:sp>
        <p:nvSpPr>
          <p:cNvPr id="4" name="Shape 2"/>
          <p:cNvSpPr/>
          <p:nvPr/>
        </p:nvSpPr>
        <p:spPr>
          <a:xfrm>
            <a:off x="7303770" y="2257663"/>
            <a:ext cx="22860" cy="5325189"/>
          </a:xfrm>
          <a:prstGeom prst="roundRect">
            <a:avLst>
              <a:gd name="adj" fmla="val 134662"/>
            </a:avLst>
          </a:prstGeom>
          <a:solidFill>
            <a:srgbClr val="D8D4D4"/>
          </a:solidFill>
          <a:ln/>
        </p:spPr>
        <p:txBody>
          <a:bodyPr/>
          <a:lstStyle/>
          <a:p>
            <a:endParaRPr lang="en-US"/>
          </a:p>
        </p:txBody>
      </p:sp>
      <p:sp>
        <p:nvSpPr>
          <p:cNvPr id="5" name="Shape 3"/>
          <p:cNvSpPr/>
          <p:nvPr/>
        </p:nvSpPr>
        <p:spPr>
          <a:xfrm>
            <a:off x="6491526" y="2477095"/>
            <a:ext cx="615672" cy="22860"/>
          </a:xfrm>
          <a:prstGeom prst="roundRect">
            <a:avLst>
              <a:gd name="adj" fmla="val 134662"/>
            </a:avLst>
          </a:prstGeom>
          <a:solidFill>
            <a:srgbClr val="D8D4D4"/>
          </a:solidFill>
          <a:ln/>
        </p:spPr>
        <p:txBody>
          <a:bodyPr/>
          <a:lstStyle/>
          <a:p>
            <a:endParaRPr lang="en-US"/>
          </a:p>
        </p:txBody>
      </p:sp>
      <p:sp>
        <p:nvSpPr>
          <p:cNvPr id="6" name="Shape 4"/>
          <p:cNvSpPr/>
          <p:nvPr/>
        </p:nvSpPr>
        <p:spPr>
          <a:xfrm>
            <a:off x="7084338" y="2257663"/>
            <a:ext cx="461724" cy="461724"/>
          </a:xfrm>
          <a:prstGeom prst="roundRect">
            <a:avLst>
              <a:gd name="adj" fmla="val 6667"/>
            </a:avLst>
          </a:prstGeom>
          <a:solidFill>
            <a:srgbClr val="F2EEEE"/>
          </a:solidFill>
          <a:ln/>
        </p:spPr>
        <p:txBody>
          <a:bodyPr/>
          <a:lstStyle/>
          <a:p>
            <a:endParaRPr lang="en-US"/>
          </a:p>
        </p:txBody>
      </p:sp>
      <p:pic>
        <p:nvPicPr>
          <p:cNvPr id="7" name="Image 0" descr="preencoded.png"/>
          <p:cNvPicPr>
            <a:picLocks noChangeAspect="1"/>
          </p:cNvPicPr>
          <p:nvPr/>
        </p:nvPicPr>
        <p:blipFill>
          <a:blip r:embed="rId3"/>
          <a:stretch>
            <a:fillRect/>
          </a:stretch>
        </p:blipFill>
        <p:spPr>
          <a:xfrm>
            <a:off x="7161312" y="2296180"/>
            <a:ext cx="307777" cy="384691"/>
          </a:xfrm>
          <a:prstGeom prst="rect">
            <a:avLst/>
          </a:prstGeom>
        </p:spPr>
      </p:pic>
      <p:sp>
        <p:nvSpPr>
          <p:cNvPr id="8" name="Text 5"/>
          <p:cNvSpPr/>
          <p:nvPr/>
        </p:nvSpPr>
        <p:spPr>
          <a:xfrm>
            <a:off x="3380065" y="2328148"/>
            <a:ext cx="2909054" cy="320635"/>
          </a:xfrm>
          <a:prstGeom prst="rect">
            <a:avLst/>
          </a:prstGeom>
          <a:noFill/>
          <a:ln/>
        </p:spPr>
        <p:txBody>
          <a:bodyPr wrap="none" lIns="0" tIns="0" rIns="0" bIns="0" rtlCol="0" anchor="t"/>
          <a:lstStyle/>
          <a:p>
            <a:pPr marL="0" indent="0" algn="r">
              <a:lnSpc>
                <a:spcPts val="2500"/>
              </a:lnSpc>
              <a:buNone/>
            </a:pPr>
            <a:r>
              <a:rPr lang="en-US" sz="2000" b="1">
                <a:solidFill>
                  <a:srgbClr val="464646"/>
                </a:solidFill>
                <a:latin typeface="DM Sans Semi Bold" pitchFamily="34" charset="0"/>
                <a:ea typeface="DM Sans Semi Bold" pitchFamily="34" charset="-122"/>
                <a:cs typeface="DM Sans Semi Bold" pitchFamily="34" charset="-120"/>
              </a:rPr>
              <a:t>Gather Diverse Sources</a:t>
            </a:r>
            <a:endParaRPr lang="en-US" sz="2000" b="1"/>
          </a:p>
        </p:txBody>
      </p:sp>
      <p:sp>
        <p:nvSpPr>
          <p:cNvPr id="9" name="Text 6"/>
          <p:cNvSpPr/>
          <p:nvPr/>
        </p:nvSpPr>
        <p:spPr>
          <a:xfrm>
            <a:off x="718185" y="2771894"/>
            <a:ext cx="5570934" cy="328374"/>
          </a:xfrm>
          <a:prstGeom prst="rect">
            <a:avLst/>
          </a:prstGeom>
          <a:noFill/>
          <a:ln/>
        </p:spPr>
        <p:txBody>
          <a:bodyPr wrap="none" lIns="0" tIns="0" rIns="0" bIns="0" rtlCol="0" anchor="t"/>
          <a:lstStyle/>
          <a:p>
            <a:pPr marL="342900" indent="-342900">
              <a:lnSpc>
                <a:spcPts val="2550"/>
              </a:lnSpc>
              <a:buSzPct val="100000"/>
              <a:buChar char="•"/>
            </a:pPr>
            <a:r>
              <a:rPr lang="en-US" sz="1600">
                <a:latin typeface="Inter Medium" panose="020B0600000101010101" charset="0"/>
                <a:ea typeface="Inter Medium" panose="020B0600000101010101" charset="0"/>
              </a:rPr>
              <a:t>US presidential election results from 2000–2020</a:t>
            </a:r>
          </a:p>
        </p:txBody>
      </p:sp>
      <p:sp>
        <p:nvSpPr>
          <p:cNvPr id="10" name="Text 7"/>
          <p:cNvSpPr/>
          <p:nvPr/>
        </p:nvSpPr>
        <p:spPr>
          <a:xfrm>
            <a:off x="718185" y="3172063"/>
            <a:ext cx="5570934" cy="328374"/>
          </a:xfrm>
          <a:prstGeom prst="rect">
            <a:avLst/>
          </a:prstGeom>
          <a:noFill/>
          <a:ln/>
        </p:spPr>
        <p:txBody>
          <a:bodyPr wrap="none" lIns="0" tIns="0" rIns="0" bIns="0" rtlCol="0" anchor="t"/>
          <a:lstStyle/>
          <a:p>
            <a:pPr marL="342900" indent="-342900">
              <a:lnSpc>
                <a:spcPts val="2550"/>
              </a:lnSpc>
              <a:buSzPct val="100000"/>
              <a:buChar char="•"/>
            </a:pPr>
            <a:r>
              <a:rPr lang="en-US" sz="1600">
                <a:latin typeface="Inter Medium" panose="020B0600000101010101" charset="0"/>
                <a:ea typeface="Inter Medium" panose="020B0600000101010101" charset="0"/>
              </a:rPr>
              <a:t>County-level ACS demographics (2009, 2012–2020)</a:t>
            </a:r>
          </a:p>
        </p:txBody>
      </p:sp>
      <p:sp>
        <p:nvSpPr>
          <p:cNvPr id="11" name="Text 8"/>
          <p:cNvSpPr/>
          <p:nvPr/>
        </p:nvSpPr>
        <p:spPr>
          <a:xfrm>
            <a:off x="718185" y="3572232"/>
            <a:ext cx="5570934" cy="328374"/>
          </a:xfrm>
          <a:prstGeom prst="rect">
            <a:avLst/>
          </a:prstGeom>
          <a:noFill/>
          <a:ln/>
        </p:spPr>
        <p:txBody>
          <a:bodyPr wrap="none" lIns="0" tIns="0" rIns="0" bIns="0" rtlCol="0" anchor="t"/>
          <a:lstStyle/>
          <a:p>
            <a:pPr marL="342900" indent="-342900">
              <a:lnSpc>
                <a:spcPts val="2550"/>
              </a:lnSpc>
              <a:buSzPct val="100000"/>
              <a:buChar char="•"/>
            </a:pPr>
            <a:r>
              <a:rPr lang="en-US" sz="1600">
                <a:latin typeface="Inter Medium" panose="020B0600000101010101" charset="0"/>
                <a:ea typeface="Inter Medium" panose="020B0600000101010101" charset="0"/>
              </a:rPr>
              <a:t>State-level electoral college assignments</a:t>
            </a:r>
          </a:p>
        </p:txBody>
      </p:sp>
      <p:sp>
        <p:nvSpPr>
          <p:cNvPr id="12" name="Shape 9"/>
          <p:cNvSpPr/>
          <p:nvPr/>
        </p:nvSpPr>
        <p:spPr>
          <a:xfrm>
            <a:off x="7523202" y="3708321"/>
            <a:ext cx="615672" cy="22860"/>
          </a:xfrm>
          <a:prstGeom prst="roundRect">
            <a:avLst>
              <a:gd name="adj" fmla="val 134662"/>
            </a:avLst>
          </a:prstGeom>
          <a:solidFill>
            <a:srgbClr val="D8D4D4"/>
          </a:solidFill>
          <a:ln/>
        </p:spPr>
        <p:txBody>
          <a:bodyPr/>
          <a:lstStyle/>
          <a:p>
            <a:endParaRPr lang="en-US"/>
          </a:p>
        </p:txBody>
      </p:sp>
      <p:sp>
        <p:nvSpPr>
          <p:cNvPr id="13" name="Shape 10"/>
          <p:cNvSpPr/>
          <p:nvPr/>
        </p:nvSpPr>
        <p:spPr>
          <a:xfrm>
            <a:off x="7084338" y="3488888"/>
            <a:ext cx="461724" cy="461724"/>
          </a:xfrm>
          <a:prstGeom prst="roundRect">
            <a:avLst>
              <a:gd name="adj" fmla="val 6667"/>
            </a:avLst>
          </a:prstGeom>
          <a:solidFill>
            <a:srgbClr val="F2EEEE"/>
          </a:solidFill>
          <a:ln/>
        </p:spPr>
        <p:txBody>
          <a:bodyPr/>
          <a:lstStyle/>
          <a:p>
            <a:endParaRPr lang="en-US"/>
          </a:p>
        </p:txBody>
      </p:sp>
      <p:pic>
        <p:nvPicPr>
          <p:cNvPr id="14" name="Image 1" descr="preencoded.png"/>
          <p:cNvPicPr>
            <a:picLocks noChangeAspect="1"/>
          </p:cNvPicPr>
          <p:nvPr/>
        </p:nvPicPr>
        <p:blipFill>
          <a:blip r:embed="rId4"/>
          <a:stretch>
            <a:fillRect/>
          </a:stretch>
        </p:blipFill>
        <p:spPr>
          <a:xfrm>
            <a:off x="7161312" y="3527405"/>
            <a:ext cx="307777" cy="384691"/>
          </a:xfrm>
          <a:prstGeom prst="rect">
            <a:avLst/>
          </a:prstGeom>
        </p:spPr>
      </p:pic>
      <p:sp>
        <p:nvSpPr>
          <p:cNvPr id="15" name="Text 11"/>
          <p:cNvSpPr/>
          <p:nvPr/>
        </p:nvSpPr>
        <p:spPr>
          <a:xfrm>
            <a:off x="8329250" y="3571404"/>
            <a:ext cx="3159661" cy="332667"/>
          </a:xfrm>
          <a:prstGeom prst="rect">
            <a:avLst/>
          </a:prstGeom>
          <a:noFill/>
          <a:ln/>
        </p:spPr>
        <p:txBody>
          <a:bodyPr wrap="none" lIns="0" tIns="0" rIns="0" bIns="0" rtlCol="0" anchor="t"/>
          <a:lstStyle/>
          <a:p>
            <a:pPr marL="0" indent="0" algn="l">
              <a:lnSpc>
                <a:spcPts val="2500"/>
              </a:lnSpc>
              <a:buNone/>
            </a:pPr>
            <a:r>
              <a:rPr lang="en-US" sz="2000" b="1">
                <a:solidFill>
                  <a:srgbClr val="464646"/>
                </a:solidFill>
                <a:latin typeface="DM Sans Semi Bold" pitchFamily="34" charset="0"/>
                <a:ea typeface="DM Sans Semi Bold" pitchFamily="34" charset="-122"/>
                <a:cs typeface="DM Sans Semi Bold" pitchFamily="34" charset="-120"/>
              </a:rPr>
              <a:t>Handle Missing Values</a:t>
            </a:r>
            <a:endParaRPr lang="en-US" sz="2000" b="1"/>
          </a:p>
        </p:txBody>
      </p:sp>
      <p:sp>
        <p:nvSpPr>
          <p:cNvPr id="16" name="Text 12"/>
          <p:cNvSpPr/>
          <p:nvPr/>
        </p:nvSpPr>
        <p:spPr>
          <a:xfrm>
            <a:off x="8130210" y="3973139"/>
            <a:ext cx="6345426" cy="358354"/>
          </a:xfrm>
          <a:prstGeom prst="rect">
            <a:avLst/>
          </a:prstGeom>
          <a:noFill/>
          <a:ln/>
        </p:spPr>
        <p:txBody>
          <a:bodyPr wrap="none" lIns="0" tIns="0" rIns="0" bIns="0" rtlCol="0" anchor="t"/>
          <a:lstStyle/>
          <a:p>
            <a:pPr marL="342900" indent="-342900">
              <a:lnSpc>
                <a:spcPts val="2550"/>
              </a:lnSpc>
              <a:buSzPct val="100000"/>
              <a:buChar char="•"/>
            </a:pPr>
            <a:r>
              <a:rPr lang="en-US" sz="1600">
                <a:solidFill>
                  <a:schemeClr val="tx1">
                    <a:lumMod val="75000"/>
                    <a:lumOff val="25000"/>
                  </a:schemeClr>
                </a:solidFill>
                <a:latin typeface="Inter Medium" panose="020B0600000101010101" charset="0"/>
                <a:ea typeface="Inter Medium" panose="020B0600000101010101" charset="0"/>
              </a:rPr>
              <a:t>Estimate missing turnout by aggregating candidate-level totals</a:t>
            </a:r>
          </a:p>
        </p:txBody>
      </p:sp>
      <p:sp>
        <p:nvSpPr>
          <p:cNvPr id="17" name="Text 13"/>
          <p:cNvSpPr/>
          <p:nvPr/>
        </p:nvSpPr>
        <p:spPr>
          <a:xfrm>
            <a:off x="8125213" y="4403288"/>
            <a:ext cx="6350423" cy="348360"/>
          </a:xfrm>
          <a:prstGeom prst="rect">
            <a:avLst/>
          </a:prstGeom>
          <a:noFill/>
          <a:ln/>
        </p:spPr>
        <p:txBody>
          <a:bodyPr wrap="none" lIns="0" tIns="0" rIns="0" bIns="0" rtlCol="0" anchor="t"/>
          <a:lstStyle/>
          <a:p>
            <a:pPr marL="342900" indent="-342900">
              <a:lnSpc>
                <a:spcPts val="2550"/>
              </a:lnSpc>
              <a:buSzPct val="100000"/>
              <a:buChar char="•"/>
            </a:pPr>
            <a:r>
              <a:rPr lang="en-US" sz="1600">
                <a:solidFill>
                  <a:schemeClr val="tx1">
                    <a:lumMod val="75000"/>
                    <a:lumOff val="25000"/>
                  </a:schemeClr>
                </a:solidFill>
                <a:latin typeface="Inter Medium" panose="020B0600000101010101" charset="0"/>
                <a:ea typeface="Inter Medium" panose="020B0600000101010101" charset="0"/>
              </a:rPr>
              <a:t>Incorporate absentee/mail-in vote trends when available</a:t>
            </a:r>
          </a:p>
        </p:txBody>
      </p:sp>
      <p:sp>
        <p:nvSpPr>
          <p:cNvPr id="18" name="Text 14"/>
          <p:cNvSpPr/>
          <p:nvPr/>
        </p:nvSpPr>
        <p:spPr>
          <a:xfrm>
            <a:off x="8120217" y="4803458"/>
            <a:ext cx="5570934" cy="328374"/>
          </a:xfrm>
          <a:prstGeom prst="rect">
            <a:avLst/>
          </a:prstGeom>
          <a:noFill/>
          <a:ln/>
        </p:spPr>
        <p:txBody>
          <a:bodyPr wrap="none" lIns="0" tIns="0" rIns="0" bIns="0" rtlCol="0" anchor="t"/>
          <a:lstStyle/>
          <a:p>
            <a:pPr marL="342900" indent="-342900">
              <a:lnSpc>
                <a:spcPts val="2550"/>
              </a:lnSpc>
              <a:buSzPct val="100000"/>
              <a:buChar char="•"/>
            </a:pPr>
            <a:r>
              <a:rPr lang="en-US" sz="1600">
                <a:solidFill>
                  <a:schemeClr val="tx1">
                    <a:lumMod val="75000"/>
                    <a:lumOff val="25000"/>
                  </a:schemeClr>
                </a:solidFill>
                <a:latin typeface="Inter Medium" panose="020B0600000101010101" charset="0"/>
                <a:ea typeface="Inter Medium" panose="020B0600000101010101" charset="0"/>
              </a:rPr>
              <a:t>Normalize geographic labels across all datasets</a:t>
            </a:r>
          </a:p>
        </p:txBody>
      </p:sp>
      <p:sp>
        <p:nvSpPr>
          <p:cNvPr id="19" name="Shape 15"/>
          <p:cNvSpPr/>
          <p:nvPr/>
        </p:nvSpPr>
        <p:spPr>
          <a:xfrm>
            <a:off x="6491526" y="4769644"/>
            <a:ext cx="615672" cy="22860"/>
          </a:xfrm>
          <a:prstGeom prst="roundRect">
            <a:avLst>
              <a:gd name="adj" fmla="val 134662"/>
            </a:avLst>
          </a:prstGeom>
          <a:solidFill>
            <a:srgbClr val="D8D4D4"/>
          </a:solidFill>
          <a:ln/>
        </p:spPr>
        <p:txBody>
          <a:bodyPr/>
          <a:lstStyle/>
          <a:p>
            <a:endParaRPr lang="en-US"/>
          </a:p>
        </p:txBody>
      </p:sp>
      <p:sp>
        <p:nvSpPr>
          <p:cNvPr id="20" name="Shape 16"/>
          <p:cNvSpPr/>
          <p:nvPr/>
        </p:nvSpPr>
        <p:spPr>
          <a:xfrm>
            <a:off x="7084338" y="4550212"/>
            <a:ext cx="461724" cy="461724"/>
          </a:xfrm>
          <a:prstGeom prst="roundRect">
            <a:avLst>
              <a:gd name="adj" fmla="val 6667"/>
            </a:avLst>
          </a:prstGeom>
          <a:solidFill>
            <a:srgbClr val="F2EEEE"/>
          </a:solidFill>
          <a:ln/>
        </p:spPr>
        <p:txBody>
          <a:bodyPr/>
          <a:lstStyle/>
          <a:p>
            <a:endParaRPr lang="en-US"/>
          </a:p>
        </p:txBody>
      </p:sp>
      <p:pic>
        <p:nvPicPr>
          <p:cNvPr id="21" name="Image 2" descr="preencoded.png"/>
          <p:cNvPicPr>
            <a:picLocks noChangeAspect="1"/>
          </p:cNvPicPr>
          <p:nvPr/>
        </p:nvPicPr>
        <p:blipFill>
          <a:blip r:embed="rId5"/>
          <a:stretch>
            <a:fillRect/>
          </a:stretch>
        </p:blipFill>
        <p:spPr>
          <a:xfrm>
            <a:off x="7161312" y="4588728"/>
            <a:ext cx="307777" cy="384691"/>
          </a:xfrm>
          <a:prstGeom prst="rect">
            <a:avLst/>
          </a:prstGeom>
        </p:spPr>
      </p:pic>
      <p:sp>
        <p:nvSpPr>
          <p:cNvPr id="22" name="Text 17"/>
          <p:cNvSpPr/>
          <p:nvPr/>
        </p:nvSpPr>
        <p:spPr>
          <a:xfrm>
            <a:off x="2951440" y="4620697"/>
            <a:ext cx="3337679" cy="320635"/>
          </a:xfrm>
          <a:prstGeom prst="rect">
            <a:avLst/>
          </a:prstGeom>
          <a:noFill/>
          <a:ln/>
        </p:spPr>
        <p:txBody>
          <a:bodyPr wrap="none" lIns="0" tIns="0" rIns="0" bIns="0" rtlCol="0" anchor="t"/>
          <a:lstStyle/>
          <a:p>
            <a:pPr marL="0" indent="0" algn="r">
              <a:lnSpc>
                <a:spcPts val="2500"/>
              </a:lnSpc>
              <a:buNone/>
            </a:pPr>
            <a:r>
              <a:rPr lang="en-US" sz="2000" b="1">
                <a:solidFill>
                  <a:srgbClr val="464646"/>
                </a:solidFill>
                <a:latin typeface="DM Sans Semi Bold" pitchFamily="34" charset="0"/>
                <a:ea typeface="DM Sans Semi Bold" pitchFamily="34" charset="-122"/>
                <a:cs typeface="DM Sans Semi Bold" pitchFamily="34" charset="-120"/>
              </a:rPr>
              <a:t>Standardize Demographics</a:t>
            </a:r>
            <a:endParaRPr lang="en-US" sz="2000" b="1"/>
          </a:p>
        </p:txBody>
      </p:sp>
      <p:sp>
        <p:nvSpPr>
          <p:cNvPr id="23" name="Text 18"/>
          <p:cNvSpPr/>
          <p:nvPr/>
        </p:nvSpPr>
        <p:spPr>
          <a:xfrm>
            <a:off x="718185" y="5064443"/>
            <a:ext cx="5570934" cy="328374"/>
          </a:xfrm>
          <a:prstGeom prst="rect">
            <a:avLst/>
          </a:prstGeom>
          <a:noFill/>
          <a:ln/>
        </p:spPr>
        <p:txBody>
          <a:bodyPr wrap="none" lIns="0" tIns="0" rIns="0" bIns="0" rtlCol="0" anchor="t"/>
          <a:lstStyle/>
          <a:p>
            <a:pPr marL="342900" indent="-342900" algn="l">
              <a:lnSpc>
                <a:spcPts val="2550"/>
              </a:lnSpc>
              <a:buSzPct val="100000"/>
              <a:buChar char="•"/>
            </a:pPr>
            <a:r>
              <a:rPr lang="en-US" sz="1600">
                <a:solidFill>
                  <a:srgbClr val="464646"/>
                </a:solidFill>
                <a:latin typeface="Inter Medium" pitchFamily="34" charset="0"/>
                <a:ea typeface="Inter Medium" pitchFamily="34" charset="-122"/>
                <a:cs typeface="Inter Medium" pitchFamily="34" charset="-120"/>
              </a:rPr>
              <a:t>Normalize county-level formatting</a:t>
            </a:r>
            <a:endParaRPr lang="en-US" sz="1600"/>
          </a:p>
        </p:txBody>
      </p:sp>
      <p:sp>
        <p:nvSpPr>
          <p:cNvPr id="24" name="Text 19"/>
          <p:cNvSpPr/>
          <p:nvPr/>
        </p:nvSpPr>
        <p:spPr>
          <a:xfrm>
            <a:off x="718185" y="5464612"/>
            <a:ext cx="5570934" cy="656749"/>
          </a:xfrm>
          <a:prstGeom prst="rect">
            <a:avLst/>
          </a:prstGeom>
          <a:noFill/>
          <a:ln/>
        </p:spPr>
        <p:txBody>
          <a:bodyPr wrap="square" lIns="0" tIns="0" rIns="0" bIns="0" rtlCol="0" anchor="t"/>
          <a:lstStyle/>
          <a:p>
            <a:pPr marL="342900" indent="-342900" algn="l">
              <a:lnSpc>
                <a:spcPts val="2550"/>
              </a:lnSpc>
              <a:buSzPct val="100000"/>
              <a:buChar char="•"/>
            </a:pPr>
            <a:r>
              <a:rPr lang="en-US" sz="1600">
                <a:solidFill>
                  <a:srgbClr val="464646"/>
                </a:solidFill>
                <a:latin typeface="Inter Medium" pitchFamily="34" charset="0"/>
                <a:ea typeface="Inter Medium" pitchFamily="34" charset="-122"/>
                <a:cs typeface="Inter Medium" pitchFamily="34" charset="-120"/>
              </a:rPr>
              <a:t>Convert FIPS codes to strings to preserve leading zeros</a:t>
            </a:r>
            <a:endParaRPr lang="en-US" sz="1600"/>
          </a:p>
        </p:txBody>
      </p:sp>
      <p:sp>
        <p:nvSpPr>
          <p:cNvPr id="25" name="Text 20"/>
          <p:cNvSpPr/>
          <p:nvPr/>
        </p:nvSpPr>
        <p:spPr>
          <a:xfrm>
            <a:off x="718185" y="6193155"/>
            <a:ext cx="5570934" cy="328374"/>
          </a:xfrm>
          <a:prstGeom prst="rect">
            <a:avLst/>
          </a:prstGeom>
          <a:noFill/>
          <a:ln/>
        </p:spPr>
        <p:txBody>
          <a:bodyPr wrap="none" lIns="0" tIns="0" rIns="0" bIns="0" rtlCol="0" anchor="t"/>
          <a:lstStyle/>
          <a:p>
            <a:pPr marL="342900" indent="-342900" algn="l">
              <a:lnSpc>
                <a:spcPts val="2550"/>
              </a:lnSpc>
              <a:buSzPct val="100000"/>
              <a:buChar char="•"/>
            </a:pPr>
            <a:r>
              <a:rPr lang="en-US" sz="1600">
                <a:solidFill>
                  <a:srgbClr val="464646"/>
                </a:solidFill>
                <a:latin typeface="Inter Medium" pitchFamily="34" charset="0"/>
                <a:ea typeface="Inter Medium" pitchFamily="34" charset="-122"/>
                <a:cs typeface="Inter Medium" pitchFamily="34" charset="-120"/>
              </a:rPr>
              <a:t>Align age and income categories across datasets</a:t>
            </a:r>
            <a:endParaRPr lang="en-US" sz="1600"/>
          </a:p>
        </p:txBody>
      </p:sp>
      <p:sp>
        <p:nvSpPr>
          <p:cNvPr id="26" name="Shape 21"/>
          <p:cNvSpPr/>
          <p:nvPr/>
        </p:nvSpPr>
        <p:spPr>
          <a:xfrm>
            <a:off x="7523202" y="5960507"/>
            <a:ext cx="615672" cy="22860"/>
          </a:xfrm>
          <a:prstGeom prst="roundRect">
            <a:avLst>
              <a:gd name="adj" fmla="val 134662"/>
            </a:avLst>
          </a:prstGeom>
          <a:solidFill>
            <a:srgbClr val="D8D4D4"/>
          </a:solidFill>
          <a:ln/>
        </p:spPr>
        <p:txBody>
          <a:bodyPr/>
          <a:lstStyle/>
          <a:p>
            <a:endParaRPr lang="en-US"/>
          </a:p>
        </p:txBody>
      </p:sp>
      <p:sp>
        <p:nvSpPr>
          <p:cNvPr id="27" name="Shape 22"/>
          <p:cNvSpPr/>
          <p:nvPr/>
        </p:nvSpPr>
        <p:spPr>
          <a:xfrm>
            <a:off x="7084338" y="5741075"/>
            <a:ext cx="461724" cy="461724"/>
          </a:xfrm>
          <a:prstGeom prst="roundRect">
            <a:avLst>
              <a:gd name="adj" fmla="val 6667"/>
            </a:avLst>
          </a:prstGeom>
          <a:solidFill>
            <a:srgbClr val="F2EEEE"/>
          </a:solidFill>
          <a:ln/>
        </p:spPr>
        <p:txBody>
          <a:bodyPr/>
          <a:lstStyle/>
          <a:p>
            <a:endParaRPr lang="en-US"/>
          </a:p>
        </p:txBody>
      </p:sp>
      <p:pic>
        <p:nvPicPr>
          <p:cNvPr id="28" name="Image 3" descr="preencoded.png"/>
          <p:cNvPicPr>
            <a:picLocks noChangeAspect="1"/>
          </p:cNvPicPr>
          <p:nvPr/>
        </p:nvPicPr>
        <p:blipFill>
          <a:blip r:embed="rId6"/>
          <a:stretch>
            <a:fillRect/>
          </a:stretch>
        </p:blipFill>
        <p:spPr>
          <a:xfrm>
            <a:off x="7161312" y="5779591"/>
            <a:ext cx="307777" cy="384691"/>
          </a:xfrm>
          <a:prstGeom prst="rect">
            <a:avLst/>
          </a:prstGeom>
        </p:spPr>
      </p:pic>
      <p:sp>
        <p:nvSpPr>
          <p:cNvPr id="29" name="Text 23"/>
          <p:cNvSpPr/>
          <p:nvPr/>
        </p:nvSpPr>
        <p:spPr>
          <a:xfrm>
            <a:off x="8329250" y="5799529"/>
            <a:ext cx="3166379" cy="332666"/>
          </a:xfrm>
          <a:prstGeom prst="rect">
            <a:avLst/>
          </a:prstGeom>
          <a:noFill/>
          <a:ln/>
        </p:spPr>
        <p:txBody>
          <a:bodyPr wrap="none" lIns="0" tIns="0" rIns="0" bIns="0" rtlCol="0" anchor="t"/>
          <a:lstStyle/>
          <a:p>
            <a:pPr marL="0" indent="0" algn="l">
              <a:lnSpc>
                <a:spcPts val="2500"/>
              </a:lnSpc>
              <a:buNone/>
            </a:pPr>
            <a:r>
              <a:rPr lang="en-US" sz="2000" b="1">
                <a:solidFill>
                  <a:srgbClr val="464646"/>
                </a:solidFill>
                <a:latin typeface="DM Sans Semi Bold" pitchFamily="34" charset="0"/>
                <a:ea typeface="DM Sans Semi Bold" pitchFamily="34" charset="-122"/>
                <a:cs typeface="DM Sans Semi Bold" pitchFamily="34" charset="-120"/>
              </a:rPr>
              <a:t>Merge Historical Data</a:t>
            </a:r>
            <a:endParaRPr lang="en-US" sz="2000" b="1"/>
          </a:p>
        </p:txBody>
      </p:sp>
      <p:sp>
        <p:nvSpPr>
          <p:cNvPr id="30" name="Text 24"/>
          <p:cNvSpPr/>
          <p:nvPr/>
        </p:nvSpPr>
        <p:spPr>
          <a:xfrm>
            <a:off x="8341281" y="6255306"/>
            <a:ext cx="5570934" cy="328374"/>
          </a:xfrm>
          <a:prstGeom prst="rect">
            <a:avLst/>
          </a:prstGeom>
          <a:noFill/>
          <a:ln/>
        </p:spPr>
        <p:txBody>
          <a:bodyPr wrap="none" lIns="0" tIns="0" rIns="0" bIns="0" rtlCol="0" anchor="t"/>
          <a:lstStyle/>
          <a:p>
            <a:pPr marL="342900" indent="-342900" algn="l">
              <a:lnSpc>
                <a:spcPts val="2550"/>
              </a:lnSpc>
              <a:buSzPct val="100000"/>
              <a:buChar char="•"/>
            </a:pPr>
            <a:r>
              <a:rPr lang="en-US" sz="1600">
                <a:solidFill>
                  <a:srgbClr val="464646"/>
                </a:solidFill>
                <a:latin typeface="Inter Medium" pitchFamily="34" charset="0"/>
                <a:ea typeface="Inter Medium" pitchFamily="34" charset="-122"/>
                <a:cs typeface="Inter Medium" pitchFamily="34" charset="-120"/>
              </a:rPr>
              <a:t>Compare pre/post-pandemic voting patterns</a:t>
            </a:r>
            <a:endParaRPr lang="en-US" sz="1600"/>
          </a:p>
        </p:txBody>
      </p:sp>
      <p:sp>
        <p:nvSpPr>
          <p:cNvPr id="31" name="Text 25"/>
          <p:cNvSpPr/>
          <p:nvPr/>
        </p:nvSpPr>
        <p:spPr>
          <a:xfrm>
            <a:off x="8341281" y="6655475"/>
            <a:ext cx="5570934" cy="328374"/>
          </a:xfrm>
          <a:prstGeom prst="rect">
            <a:avLst/>
          </a:prstGeom>
          <a:noFill/>
          <a:ln/>
        </p:spPr>
        <p:txBody>
          <a:bodyPr wrap="none" lIns="0" tIns="0" rIns="0" bIns="0" rtlCol="0" anchor="t"/>
          <a:lstStyle/>
          <a:p>
            <a:pPr marL="342900" indent="-342900" algn="l">
              <a:lnSpc>
                <a:spcPts val="2550"/>
              </a:lnSpc>
              <a:buSzPct val="100000"/>
              <a:buChar char="•"/>
            </a:pPr>
            <a:r>
              <a:rPr lang="en-US" sz="1600">
                <a:solidFill>
                  <a:srgbClr val="464646"/>
                </a:solidFill>
                <a:latin typeface="Inter Medium" pitchFamily="34" charset="0"/>
                <a:ea typeface="Inter Medium" pitchFamily="34" charset="-122"/>
                <a:cs typeface="Inter Medium" pitchFamily="34" charset="-120"/>
              </a:rPr>
              <a:t>Analyze county influence on state outcomes</a:t>
            </a:r>
            <a:endParaRPr lang="en-US" sz="1600"/>
          </a:p>
        </p:txBody>
      </p:sp>
      <p:sp>
        <p:nvSpPr>
          <p:cNvPr id="32" name="Text 26"/>
          <p:cNvSpPr/>
          <p:nvPr/>
        </p:nvSpPr>
        <p:spPr>
          <a:xfrm>
            <a:off x="8341281" y="7055644"/>
            <a:ext cx="5570934" cy="328374"/>
          </a:xfrm>
          <a:prstGeom prst="rect">
            <a:avLst/>
          </a:prstGeom>
          <a:noFill/>
          <a:ln/>
        </p:spPr>
        <p:txBody>
          <a:bodyPr wrap="none" lIns="0" tIns="0" rIns="0" bIns="0" rtlCol="0" anchor="t"/>
          <a:lstStyle/>
          <a:p>
            <a:pPr marL="342900" indent="-342900" algn="l">
              <a:lnSpc>
                <a:spcPts val="2550"/>
              </a:lnSpc>
              <a:buSzPct val="100000"/>
              <a:buChar char="•"/>
            </a:pPr>
            <a:r>
              <a:rPr lang="en-US" sz="1600">
                <a:solidFill>
                  <a:srgbClr val="464646"/>
                </a:solidFill>
                <a:latin typeface="Inter Medium" pitchFamily="34" charset="0"/>
                <a:ea typeface="Inter Medium" pitchFamily="34" charset="-122"/>
                <a:cs typeface="Inter Medium" pitchFamily="34" charset="-120"/>
              </a:rPr>
              <a:t>Evaluate electoral vote allocation changes</a:t>
            </a:r>
            <a:endParaRPr lang="en-US" sz="1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71036" y="620554"/>
            <a:ext cx="6236732" cy="599123"/>
          </a:xfrm>
          <a:prstGeom prst="rect">
            <a:avLst/>
          </a:prstGeom>
          <a:noFill/>
          <a:ln/>
        </p:spPr>
        <p:txBody>
          <a:bodyPr wrap="none" lIns="0" tIns="0" rIns="0" bIns="0" rtlCol="0" anchor="t"/>
          <a:lstStyle/>
          <a:p>
            <a:r>
              <a:rPr lang="en-US" sz="4500">
                <a:solidFill>
                  <a:srgbClr val="030303"/>
                </a:solidFill>
                <a:latin typeface="DM Sans Semi Bold"/>
              </a:rPr>
              <a:t>Handle Missing Values</a:t>
            </a:r>
            <a:endParaRPr lang="en-US" sz="4500">
              <a:solidFill>
                <a:srgbClr val="000000"/>
              </a:solidFill>
              <a:latin typeface="DM Sans Semi Bold" pitchFamily="34" charset="0"/>
              <a:ea typeface="DM Sans Semi Bold" pitchFamily="34" charset="-122"/>
              <a:cs typeface="DM Sans Semi Bold" pitchFamily="34" charset="-120"/>
            </a:endParaRPr>
          </a:p>
          <a:p>
            <a:pPr>
              <a:lnSpc>
                <a:spcPts val="4700"/>
              </a:lnSpc>
            </a:pPr>
            <a:endParaRPr lang="en-US" sz="3750">
              <a:solidFill>
                <a:srgbClr val="030303"/>
              </a:solidFill>
              <a:latin typeface="DM Sans Semi Bold"/>
            </a:endParaRPr>
          </a:p>
        </p:txBody>
      </p:sp>
      <p:sp>
        <p:nvSpPr>
          <p:cNvPr id="5" name="Text 2"/>
          <p:cNvSpPr/>
          <p:nvPr/>
        </p:nvSpPr>
        <p:spPr>
          <a:xfrm>
            <a:off x="2088924" y="4336582"/>
            <a:ext cx="4329601" cy="373303"/>
          </a:xfrm>
          <a:prstGeom prst="rect">
            <a:avLst/>
          </a:prstGeom>
          <a:noFill/>
          <a:ln/>
        </p:spPr>
        <p:txBody>
          <a:bodyPr wrap="none" lIns="0" tIns="0" rIns="0" bIns="0" rtlCol="0" anchor="t"/>
          <a:lstStyle/>
          <a:p>
            <a:r>
              <a:rPr lang="en-US" sz="2200" b="1">
                <a:solidFill>
                  <a:srgbClr val="464646"/>
                </a:solidFill>
                <a:latin typeface="Inter Medium"/>
                <a:ea typeface="Inter Medium"/>
              </a:rPr>
              <a:t>Identify Missing Data Patterns</a:t>
            </a:r>
            <a:endParaRPr lang="en-US" sz="2200" b="1">
              <a:solidFill>
                <a:srgbClr val="000000"/>
              </a:solidFill>
              <a:latin typeface="Inter Medium"/>
              <a:ea typeface="Inter Medium"/>
            </a:endParaRPr>
          </a:p>
          <a:p>
            <a:pPr marL="0" indent="0" algn="l">
              <a:lnSpc>
                <a:spcPts val="2350"/>
              </a:lnSpc>
              <a:buNone/>
            </a:pPr>
            <a:endParaRPr lang="en-US" sz="2000" b="1">
              <a:solidFill>
                <a:srgbClr val="464646"/>
              </a:solidFill>
              <a:latin typeface="DM Sans Semi Bold"/>
            </a:endParaRPr>
          </a:p>
        </p:txBody>
      </p:sp>
      <p:sp>
        <p:nvSpPr>
          <p:cNvPr id="6" name="Text 3"/>
          <p:cNvSpPr/>
          <p:nvPr/>
        </p:nvSpPr>
        <p:spPr>
          <a:xfrm>
            <a:off x="2088924" y="4721662"/>
            <a:ext cx="4776344" cy="3331626"/>
          </a:xfrm>
          <a:prstGeom prst="rect">
            <a:avLst/>
          </a:prstGeom>
          <a:noFill/>
          <a:ln/>
        </p:spPr>
        <p:txBody>
          <a:bodyPr wrap="square" lIns="0" tIns="0" rIns="0" bIns="0" rtlCol="0" anchor="t"/>
          <a:lstStyle/>
          <a:p>
            <a:pPr marL="342900" indent="-342900">
              <a:lnSpc>
                <a:spcPts val="2850"/>
              </a:lnSpc>
              <a:buSzPct val="100000"/>
              <a:buFont typeface="Arial"/>
              <a:buChar char="•"/>
            </a:pPr>
            <a:r>
              <a:rPr lang="en-US" sz="1500">
                <a:solidFill>
                  <a:srgbClr val="000000"/>
                </a:solidFill>
                <a:latin typeface="Inter Medium"/>
                <a:ea typeface="Inter Medium"/>
              </a:rPr>
              <a:t>Detect missing values and patterns associated with specific variables</a:t>
            </a:r>
          </a:p>
          <a:p>
            <a:pPr marL="342900" indent="-342900">
              <a:lnSpc>
                <a:spcPts val="2850"/>
              </a:lnSpc>
              <a:buFont typeface="Arial"/>
              <a:buChar char="•"/>
            </a:pPr>
            <a:r>
              <a:rPr lang="en-US" sz="1500">
                <a:solidFill>
                  <a:srgbClr val="000000"/>
                </a:solidFill>
                <a:latin typeface="Inter Medium"/>
                <a:ea typeface="Inter Medium"/>
              </a:rPr>
              <a:t>Checking missing value proportions using </a:t>
            </a:r>
            <a:r>
              <a:rPr lang="en-US" sz="1500" err="1">
                <a:solidFill>
                  <a:srgbClr val="000000"/>
                </a:solidFill>
                <a:latin typeface="Inter Medium"/>
                <a:ea typeface="Inter Medium"/>
              </a:rPr>
              <a:t>summarizeNAs</a:t>
            </a:r>
            <a:r>
              <a:rPr lang="en-US" sz="1500">
                <a:solidFill>
                  <a:srgbClr val="000000"/>
                </a:solidFill>
                <a:latin typeface="Inter Medium"/>
                <a:ea typeface="Inter Medium"/>
              </a:rPr>
              <a:t> function</a:t>
            </a:r>
          </a:p>
          <a:p>
            <a:pPr marL="342900" indent="-342900">
              <a:lnSpc>
                <a:spcPts val="2850"/>
              </a:lnSpc>
              <a:buFont typeface="Arial"/>
              <a:buChar char="•"/>
            </a:pPr>
            <a:r>
              <a:rPr lang="en-US" sz="1500">
                <a:solidFill>
                  <a:srgbClr val="000000"/>
                </a:solidFill>
                <a:latin typeface="Inter Medium"/>
                <a:ea typeface="Inter Medium"/>
              </a:rPr>
              <a:t>Assessing the impact of concentrated missing values on data analysis</a:t>
            </a:r>
          </a:p>
          <a:p>
            <a:pPr marL="342900" indent="-342900">
              <a:lnSpc>
                <a:spcPts val="2400"/>
              </a:lnSpc>
              <a:buSzPct val="100000"/>
              <a:buFontTx/>
              <a:buChar char="•"/>
            </a:pPr>
            <a:endParaRPr lang="en-US" sz="1500">
              <a:solidFill>
                <a:srgbClr val="464646"/>
              </a:solidFill>
              <a:latin typeface="Inter Medium"/>
              <a:ea typeface="Inter Medium"/>
              <a:cs typeface="Calibri"/>
            </a:endParaRPr>
          </a:p>
        </p:txBody>
      </p:sp>
      <p:sp>
        <p:nvSpPr>
          <p:cNvPr id="20" name="Text 14"/>
          <p:cNvSpPr/>
          <p:nvPr/>
        </p:nvSpPr>
        <p:spPr>
          <a:xfrm>
            <a:off x="8223813" y="4342063"/>
            <a:ext cx="5239742" cy="299561"/>
          </a:xfrm>
          <a:prstGeom prst="rect">
            <a:avLst/>
          </a:prstGeom>
          <a:noFill/>
          <a:ln/>
        </p:spPr>
        <p:txBody>
          <a:bodyPr wrap="none" lIns="0" tIns="0" rIns="0" bIns="0" rtlCol="0" anchor="t"/>
          <a:lstStyle/>
          <a:p>
            <a:r>
              <a:rPr lang="en-US" sz="2200" b="1">
                <a:solidFill>
                  <a:schemeClr val="tx1">
                    <a:lumMod val="76000"/>
                    <a:lumOff val="24000"/>
                  </a:schemeClr>
                </a:solidFill>
                <a:latin typeface="Inter Medium"/>
                <a:ea typeface="Inter Medium"/>
              </a:rPr>
              <a:t>Maintain Data Integrity &amp; Consistency</a:t>
            </a:r>
          </a:p>
          <a:p>
            <a:pPr marL="0" indent="0" algn="l">
              <a:lnSpc>
                <a:spcPts val="2350"/>
              </a:lnSpc>
              <a:buNone/>
            </a:pPr>
            <a:endParaRPr lang="en-US" sz="2000" b="1">
              <a:solidFill>
                <a:schemeClr val="tx1">
                  <a:lumMod val="76000"/>
                  <a:lumOff val="24000"/>
                </a:schemeClr>
              </a:solidFill>
              <a:latin typeface="DM Sans Semi Bold"/>
            </a:endParaRPr>
          </a:p>
        </p:txBody>
      </p:sp>
      <p:sp>
        <p:nvSpPr>
          <p:cNvPr id="21" name="Text 15"/>
          <p:cNvSpPr/>
          <p:nvPr/>
        </p:nvSpPr>
        <p:spPr>
          <a:xfrm>
            <a:off x="8223813" y="4736653"/>
            <a:ext cx="4776344" cy="2362262"/>
          </a:xfrm>
          <a:prstGeom prst="rect">
            <a:avLst/>
          </a:prstGeom>
          <a:noFill/>
          <a:ln/>
        </p:spPr>
        <p:txBody>
          <a:bodyPr wrap="square" lIns="0" tIns="0" rIns="0" bIns="0" rtlCol="0" anchor="t"/>
          <a:lstStyle/>
          <a:p>
            <a:pPr marL="342900" indent="-342900">
              <a:lnSpc>
                <a:spcPts val="2850"/>
              </a:lnSpc>
              <a:buSzPct val="100000"/>
              <a:buFont typeface="Arial"/>
              <a:buChar char="•"/>
            </a:pPr>
            <a:r>
              <a:rPr lang="en-US" sz="1500">
                <a:solidFill>
                  <a:srgbClr val="000000"/>
                </a:solidFill>
                <a:latin typeface="Inter Medium"/>
                <a:ea typeface="Inter Medium"/>
                <a:cs typeface="Inter Medium" pitchFamily="34" charset="-120"/>
              </a:rPr>
              <a:t>Merging Process</a:t>
            </a:r>
          </a:p>
          <a:p>
            <a:pPr>
              <a:lnSpc>
                <a:spcPts val="2850"/>
              </a:lnSpc>
            </a:pPr>
            <a:r>
              <a:rPr lang="en-US" sz="1500">
                <a:solidFill>
                  <a:srgbClr val="000000"/>
                </a:solidFill>
                <a:latin typeface="Inter Medium"/>
                <a:ea typeface="Inter Medium"/>
                <a:cs typeface="Inter Medium" pitchFamily="34" charset="-120"/>
              </a:rPr>
              <a:t>- Combine cleaned County &amp; Electoral dataset</a:t>
            </a:r>
          </a:p>
          <a:p>
            <a:pPr>
              <a:lnSpc>
                <a:spcPts val="2850"/>
              </a:lnSpc>
            </a:pPr>
            <a:r>
              <a:rPr lang="en-US" sz="1500">
                <a:solidFill>
                  <a:srgbClr val="000000"/>
                </a:solidFill>
                <a:latin typeface="Inter Medium"/>
                <a:ea typeface="Inter Medium"/>
                <a:cs typeface="Inter Medium" pitchFamily="34" charset="-120"/>
              </a:rPr>
              <a:t>- </a:t>
            </a:r>
            <a:r>
              <a:rPr lang="en-US" sz="1500" err="1">
                <a:solidFill>
                  <a:srgbClr val="000000"/>
                </a:solidFill>
                <a:latin typeface="Inter Medium"/>
                <a:ea typeface="Inter Medium"/>
                <a:cs typeface="Inter Medium" pitchFamily="34" charset="-120"/>
              </a:rPr>
              <a:t>Fips</a:t>
            </a:r>
            <a:r>
              <a:rPr lang="en-US" sz="1500">
                <a:solidFill>
                  <a:srgbClr val="000000"/>
                </a:solidFill>
                <a:latin typeface="Inter Medium"/>
                <a:ea typeface="Inter Medium"/>
                <a:cs typeface="Inter Medium" pitchFamily="34" charset="-120"/>
              </a:rPr>
              <a:t> code is converted to a numeric format to ensure consistency in matching</a:t>
            </a:r>
          </a:p>
          <a:p>
            <a:pPr marL="285750" indent="-285750">
              <a:lnSpc>
                <a:spcPts val="2850"/>
              </a:lnSpc>
              <a:buFont typeface="Arial,Sans-Serif"/>
              <a:buChar char="•"/>
            </a:pPr>
            <a:r>
              <a:rPr lang="en-US" sz="1500">
                <a:solidFill>
                  <a:srgbClr val="464646"/>
                </a:solidFill>
                <a:latin typeface="Inter Medium"/>
                <a:ea typeface="Inter Medium"/>
                <a:cs typeface="Inter Medium" pitchFamily="34" charset="-120"/>
              </a:rPr>
              <a:t>Data Cleaning</a:t>
            </a:r>
            <a:endParaRPr lang="en-US" sz="1500">
              <a:solidFill>
                <a:srgbClr val="000000"/>
              </a:solidFill>
              <a:latin typeface="Inter Medium"/>
              <a:ea typeface="Inter Medium"/>
              <a:cs typeface="Inter Medium" pitchFamily="34" charset="-120"/>
            </a:endParaRPr>
          </a:p>
          <a:p>
            <a:pPr>
              <a:lnSpc>
                <a:spcPts val="2850"/>
              </a:lnSpc>
            </a:pPr>
            <a:r>
              <a:rPr lang="en-US" sz="1500">
                <a:solidFill>
                  <a:srgbClr val="000000"/>
                </a:solidFill>
                <a:latin typeface="Inter Medium"/>
                <a:ea typeface="Inter Medium"/>
                <a:cs typeface="Inter Medium" pitchFamily="34" charset="-120"/>
              </a:rPr>
              <a:t>-</a:t>
            </a:r>
            <a:r>
              <a:rPr lang="en-US" sz="1500">
                <a:solidFill>
                  <a:srgbClr val="464646"/>
                </a:solidFill>
                <a:latin typeface="Inter Medium"/>
                <a:ea typeface="Inter Medium"/>
                <a:cs typeface="Inter Medium" pitchFamily="34" charset="-120"/>
              </a:rPr>
              <a:t> After Merge, retain only valid </a:t>
            </a:r>
            <a:r>
              <a:rPr lang="en-US" sz="1500" err="1">
                <a:solidFill>
                  <a:srgbClr val="464646"/>
                </a:solidFill>
                <a:latin typeface="Inter Medium"/>
                <a:ea typeface="Inter Medium"/>
                <a:cs typeface="Inter Medium" pitchFamily="34" charset="-120"/>
              </a:rPr>
              <a:t>county_fips</a:t>
            </a:r>
            <a:r>
              <a:rPr lang="en-US" sz="1500">
                <a:solidFill>
                  <a:srgbClr val="464646"/>
                </a:solidFill>
                <a:latin typeface="Inter Medium"/>
                <a:ea typeface="Inter Medium"/>
                <a:cs typeface="Inter Medium" pitchFamily="34" charset="-120"/>
              </a:rPr>
              <a:t> values.</a:t>
            </a:r>
            <a:endParaRPr lang="en-US" sz="1500">
              <a:solidFill>
                <a:srgbClr val="000000"/>
              </a:solidFill>
              <a:latin typeface="Inter Medium"/>
              <a:ea typeface="Inter Medium"/>
              <a:cs typeface="Inter Medium" pitchFamily="34" charset="-120"/>
            </a:endParaRPr>
          </a:p>
          <a:p>
            <a:pPr marL="342900" indent="-342900">
              <a:lnSpc>
                <a:spcPts val="2400"/>
              </a:lnSpc>
              <a:buSzPct val="100000"/>
              <a:buFontTx/>
              <a:buChar char="•"/>
            </a:pPr>
            <a:endParaRPr lang="en-US" sz="1500">
              <a:solidFill>
                <a:srgbClr val="464646"/>
              </a:solidFill>
              <a:latin typeface="Inter Medium"/>
              <a:ea typeface="Inter Medium"/>
              <a:cs typeface="Calibri"/>
            </a:endParaRPr>
          </a:p>
        </p:txBody>
      </p:sp>
      <p:pic>
        <p:nvPicPr>
          <p:cNvPr id="14" name="Picture 24" descr="텍스트, 스크린샷, 폰트, 번호이(가) 표시된 사진&#10;&#10;AI 생성 콘텐츠는 정확하지 않을 수 있습니다.">
            <a:extLst>
              <a:ext uri="{FF2B5EF4-FFF2-40B4-BE49-F238E27FC236}">
                <a16:creationId xmlns:a16="http://schemas.microsoft.com/office/drawing/2014/main" id="{11A051FC-D933-3EAC-412F-205CB78CDC10}"/>
              </a:ext>
            </a:extLst>
          </p:cNvPr>
          <p:cNvPicPr>
            <a:picLocks noChangeAspect="1"/>
          </p:cNvPicPr>
          <p:nvPr/>
        </p:nvPicPr>
        <p:blipFill>
          <a:blip r:embed="rId3"/>
          <a:stretch>
            <a:fillRect/>
          </a:stretch>
        </p:blipFill>
        <p:spPr>
          <a:xfrm>
            <a:off x="2313630" y="1858895"/>
            <a:ext cx="1424576" cy="2188641"/>
          </a:xfrm>
          <a:prstGeom prst="rect">
            <a:avLst/>
          </a:prstGeom>
        </p:spPr>
      </p:pic>
      <p:sp>
        <p:nvSpPr>
          <p:cNvPr id="16" name="TextBox 15">
            <a:extLst>
              <a:ext uri="{FF2B5EF4-FFF2-40B4-BE49-F238E27FC236}">
                <a16:creationId xmlns:a16="http://schemas.microsoft.com/office/drawing/2014/main" id="{3AB0E6AB-30C9-4640-4D2A-0A89A0C1AEF7}"/>
              </a:ext>
            </a:extLst>
          </p:cNvPr>
          <p:cNvSpPr txBox="1"/>
          <p:nvPr/>
        </p:nvSpPr>
        <p:spPr>
          <a:xfrm>
            <a:off x="2208122" y="1489562"/>
            <a:ext cx="1635591" cy="369332"/>
          </a:xfrm>
          <a:prstGeom prst="rect">
            <a:avLst/>
          </a:prstGeom>
          <a:noFill/>
        </p:spPr>
        <p:txBody>
          <a:bodyPr wrap="square">
            <a:spAutoFit/>
          </a:bodyPr>
          <a:lstStyle/>
          <a:p>
            <a:pPr algn="ctr"/>
            <a:r>
              <a:rPr lang="en-US" sz="1800" err="1"/>
              <a:t>summarizeNAs</a:t>
            </a:r>
            <a:endParaRPr lang="en-US"/>
          </a:p>
        </p:txBody>
      </p:sp>
      <p:pic>
        <p:nvPicPr>
          <p:cNvPr id="18" name="Picture 28">
            <a:extLst>
              <a:ext uri="{FF2B5EF4-FFF2-40B4-BE49-F238E27FC236}">
                <a16:creationId xmlns:a16="http://schemas.microsoft.com/office/drawing/2014/main" id="{8C84D53D-14D8-FC55-5C85-C626C57EAA60}"/>
              </a:ext>
            </a:extLst>
          </p:cNvPr>
          <p:cNvPicPr>
            <a:picLocks noChangeAspect="1"/>
          </p:cNvPicPr>
          <p:nvPr/>
        </p:nvPicPr>
        <p:blipFill>
          <a:blip r:embed="rId4"/>
          <a:stretch>
            <a:fillRect/>
          </a:stretch>
        </p:blipFill>
        <p:spPr>
          <a:xfrm>
            <a:off x="3781103" y="2435355"/>
            <a:ext cx="2102426" cy="1009361"/>
          </a:xfrm>
          <a:prstGeom prst="rect">
            <a:avLst/>
          </a:prstGeom>
        </p:spPr>
      </p:pic>
      <p:sp>
        <p:nvSpPr>
          <p:cNvPr id="25" name="TextBox 24">
            <a:extLst>
              <a:ext uri="{FF2B5EF4-FFF2-40B4-BE49-F238E27FC236}">
                <a16:creationId xmlns:a16="http://schemas.microsoft.com/office/drawing/2014/main" id="{B5E443ED-7267-7B01-9CE8-0939C3130E58}"/>
              </a:ext>
            </a:extLst>
          </p:cNvPr>
          <p:cNvSpPr txBox="1"/>
          <p:nvPr/>
        </p:nvSpPr>
        <p:spPr>
          <a:xfrm>
            <a:off x="3743607" y="3429726"/>
            <a:ext cx="2257255" cy="646331"/>
          </a:xfrm>
          <a:prstGeom prst="rect">
            <a:avLst/>
          </a:prstGeom>
          <a:noFill/>
        </p:spPr>
        <p:txBody>
          <a:bodyPr wrap="square" lIns="91440" tIns="45720" rIns="91440" bIns="45720" anchor="t">
            <a:spAutoFit/>
          </a:bodyPr>
          <a:lstStyle/>
          <a:p>
            <a:pPr algn="ctr"/>
            <a:r>
              <a:rPr lang="en-US"/>
              <a:t>Remove insignificant null data</a:t>
            </a:r>
          </a:p>
        </p:txBody>
      </p:sp>
      <p:sp>
        <p:nvSpPr>
          <p:cNvPr id="27" name="Rectangle 30">
            <a:extLst>
              <a:ext uri="{FF2B5EF4-FFF2-40B4-BE49-F238E27FC236}">
                <a16:creationId xmlns:a16="http://schemas.microsoft.com/office/drawing/2014/main" id="{E6672EC7-0ED5-E514-F239-BA3FD30DFD33}"/>
              </a:ext>
            </a:extLst>
          </p:cNvPr>
          <p:cNvSpPr/>
          <p:nvPr/>
        </p:nvSpPr>
        <p:spPr>
          <a:xfrm>
            <a:off x="5245458" y="2566145"/>
            <a:ext cx="638071" cy="85636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33">
            <a:extLst>
              <a:ext uri="{FF2B5EF4-FFF2-40B4-BE49-F238E27FC236}">
                <a16:creationId xmlns:a16="http://schemas.microsoft.com/office/drawing/2014/main" id="{4A1ECA7F-3AD1-84BE-7AE2-092CE6BA5673}"/>
              </a:ext>
            </a:extLst>
          </p:cNvPr>
          <p:cNvSpPr/>
          <p:nvPr/>
        </p:nvSpPr>
        <p:spPr>
          <a:xfrm>
            <a:off x="9307412" y="1361285"/>
            <a:ext cx="1411793" cy="1245055"/>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Data Integrity</a:t>
            </a:r>
          </a:p>
        </p:txBody>
      </p:sp>
      <p:sp>
        <p:nvSpPr>
          <p:cNvPr id="31" name="Oval 34">
            <a:extLst>
              <a:ext uri="{FF2B5EF4-FFF2-40B4-BE49-F238E27FC236}">
                <a16:creationId xmlns:a16="http://schemas.microsoft.com/office/drawing/2014/main" id="{6AF069ED-1627-4667-E02C-8774389A7527}"/>
              </a:ext>
            </a:extLst>
          </p:cNvPr>
          <p:cNvSpPr/>
          <p:nvPr/>
        </p:nvSpPr>
        <p:spPr>
          <a:xfrm>
            <a:off x="8337746" y="2742429"/>
            <a:ext cx="1411793" cy="1245055"/>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Merge</a:t>
            </a:r>
          </a:p>
        </p:txBody>
      </p:sp>
      <p:sp>
        <p:nvSpPr>
          <p:cNvPr id="33" name="Oval 35">
            <a:extLst>
              <a:ext uri="{FF2B5EF4-FFF2-40B4-BE49-F238E27FC236}">
                <a16:creationId xmlns:a16="http://schemas.microsoft.com/office/drawing/2014/main" id="{731AB273-7FAE-20F5-82DD-C6BF5A3495DA}"/>
              </a:ext>
            </a:extLst>
          </p:cNvPr>
          <p:cNvSpPr/>
          <p:nvPr/>
        </p:nvSpPr>
        <p:spPr>
          <a:xfrm>
            <a:off x="10568480" y="2691063"/>
            <a:ext cx="1411793" cy="1245055"/>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Cleaning</a:t>
            </a:r>
          </a:p>
        </p:txBody>
      </p:sp>
      <p:sp>
        <p:nvSpPr>
          <p:cNvPr id="35" name="Arrow: Down 36">
            <a:extLst>
              <a:ext uri="{FF2B5EF4-FFF2-40B4-BE49-F238E27FC236}">
                <a16:creationId xmlns:a16="http://schemas.microsoft.com/office/drawing/2014/main" id="{0D7D579F-5742-BB33-CAB6-A9F82292DDDD}"/>
              </a:ext>
            </a:extLst>
          </p:cNvPr>
          <p:cNvSpPr/>
          <p:nvPr/>
        </p:nvSpPr>
        <p:spPr>
          <a:xfrm rot="2441647">
            <a:off x="9415658" y="2577457"/>
            <a:ext cx="231112" cy="227211"/>
          </a:xfrm>
          <a:prstGeom prst="down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Down 37">
            <a:extLst>
              <a:ext uri="{FF2B5EF4-FFF2-40B4-BE49-F238E27FC236}">
                <a16:creationId xmlns:a16="http://schemas.microsoft.com/office/drawing/2014/main" id="{E456622C-3A91-AC9A-CFD8-A8DBEAF5F10F}"/>
              </a:ext>
            </a:extLst>
          </p:cNvPr>
          <p:cNvSpPr/>
          <p:nvPr/>
        </p:nvSpPr>
        <p:spPr>
          <a:xfrm rot="19363844">
            <a:off x="10505008" y="2575849"/>
            <a:ext cx="231112" cy="227211"/>
          </a:xfrm>
          <a:prstGeom prst="down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FA2E1-2F3B-A07C-0392-5C970F25520E}"/>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9682DBFB-A48E-A350-37C2-D89A40B40516}"/>
              </a:ext>
            </a:extLst>
          </p:cNvPr>
          <p:cNvSpPr/>
          <p:nvPr/>
        </p:nvSpPr>
        <p:spPr>
          <a:xfrm>
            <a:off x="671036" y="620554"/>
            <a:ext cx="6236732" cy="599123"/>
          </a:xfrm>
          <a:prstGeom prst="rect">
            <a:avLst/>
          </a:prstGeom>
          <a:noFill/>
          <a:ln/>
        </p:spPr>
        <p:txBody>
          <a:bodyPr wrap="none" lIns="0" tIns="0" rIns="0" bIns="0" rtlCol="0" anchor="t"/>
          <a:lstStyle/>
          <a:p>
            <a:pPr>
              <a:lnSpc>
                <a:spcPts val="4700"/>
              </a:lnSpc>
            </a:pPr>
            <a:r>
              <a:rPr lang="en-US" sz="3750">
                <a:solidFill>
                  <a:srgbClr val="030303"/>
                </a:solidFill>
                <a:latin typeface="DM Sans Semi Bold" pitchFamily="34" charset="0"/>
                <a:ea typeface="DM Sans Semi Bold" pitchFamily="34" charset="-122"/>
                <a:cs typeface="DM Sans Semi Bold" pitchFamily="34" charset="-120"/>
              </a:rPr>
              <a:t>Standardize Demographics</a:t>
            </a:r>
          </a:p>
          <a:p>
            <a:pPr>
              <a:lnSpc>
                <a:spcPts val="4700"/>
              </a:lnSpc>
            </a:pPr>
            <a:r>
              <a:rPr lang="en-US" sz="3000">
                <a:solidFill>
                  <a:srgbClr val="030303"/>
                </a:solidFill>
                <a:latin typeface="DM Sans Semi Bold" pitchFamily="34" charset="0"/>
              </a:rPr>
              <a:t>- </a:t>
            </a:r>
            <a:r>
              <a:rPr lang="en-US" sz="3000"/>
              <a:t>Demographic Data Standardization</a:t>
            </a:r>
          </a:p>
        </p:txBody>
      </p:sp>
      <p:pic>
        <p:nvPicPr>
          <p:cNvPr id="4" name="Image 0" descr="preencoded.png">
            <a:extLst>
              <a:ext uri="{FF2B5EF4-FFF2-40B4-BE49-F238E27FC236}">
                <a16:creationId xmlns:a16="http://schemas.microsoft.com/office/drawing/2014/main" id="{CF708B1F-8906-FBB1-9112-1C5B940A982F}"/>
              </a:ext>
            </a:extLst>
          </p:cNvPr>
          <p:cNvPicPr>
            <a:picLocks noChangeAspect="1"/>
          </p:cNvPicPr>
          <p:nvPr/>
        </p:nvPicPr>
        <p:blipFill>
          <a:blip r:embed="rId3"/>
          <a:stretch>
            <a:fillRect/>
          </a:stretch>
        </p:blipFill>
        <p:spPr>
          <a:xfrm>
            <a:off x="1369396" y="2125385"/>
            <a:ext cx="3142417" cy="1942148"/>
          </a:xfrm>
          <a:prstGeom prst="rect">
            <a:avLst/>
          </a:prstGeom>
        </p:spPr>
      </p:pic>
      <p:sp>
        <p:nvSpPr>
          <p:cNvPr id="5" name="Text 2">
            <a:extLst>
              <a:ext uri="{FF2B5EF4-FFF2-40B4-BE49-F238E27FC236}">
                <a16:creationId xmlns:a16="http://schemas.microsoft.com/office/drawing/2014/main" id="{22D9D6DB-A6E3-0341-261C-82C3F888C02B}"/>
              </a:ext>
            </a:extLst>
          </p:cNvPr>
          <p:cNvSpPr/>
          <p:nvPr/>
        </p:nvSpPr>
        <p:spPr>
          <a:xfrm>
            <a:off x="1369396" y="4307086"/>
            <a:ext cx="3327195" cy="358554"/>
          </a:xfrm>
          <a:prstGeom prst="rect">
            <a:avLst/>
          </a:prstGeom>
          <a:noFill/>
          <a:ln/>
        </p:spPr>
        <p:txBody>
          <a:bodyPr wrap="none" lIns="0" tIns="0" rIns="0" bIns="0" rtlCol="0" anchor="t"/>
          <a:lstStyle/>
          <a:p>
            <a:pPr marL="0" indent="0" algn="l">
              <a:lnSpc>
                <a:spcPts val="2350"/>
              </a:lnSpc>
              <a:buNone/>
            </a:pPr>
            <a:r>
              <a:rPr lang="en-US" sz="2000" b="1">
                <a:solidFill>
                  <a:srgbClr val="464646"/>
                </a:solidFill>
                <a:latin typeface="DM Sans Semi Bold" pitchFamily="34" charset="0"/>
                <a:ea typeface="DM Sans Semi Bold" pitchFamily="34" charset="-122"/>
                <a:cs typeface="DM Sans Semi Bold" pitchFamily="34" charset="-120"/>
              </a:rPr>
              <a:t>FIPS Code Standardization</a:t>
            </a:r>
            <a:endParaRPr lang="en-US" sz="2000" b="1"/>
          </a:p>
        </p:txBody>
      </p:sp>
      <p:sp>
        <p:nvSpPr>
          <p:cNvPr id="6" name="Text 3">
            <a:extLst>
              <a:ext uri="{FF2B5EF4-FFF2-40B4-BE49-F238E27FC236}">
                <a16:creationId xmlns:a16="http://schemas.microsoft.com/office/drawing/2014/main" id="{A94D30BF-8759-2158-654C-835ADCBF4749}"/>
              </a:ext>
            </a:extLst>
          </p:cNvPr>
          <p:cNvSpPr/>
          <p:nvPr/>
        </p:nvSpPr>
        <p:spPr>
          <a:xfrm>
            <a:off x="1369396" y="4721662"/>
            <a:ext cx="3142417" cy="613410"/>
          </a:xfrm>
          <a:prstGeom prst="rect">
            <a:avLst/>
          </a:prstGeom>
          <a:noFill/>
          <a:ln/>
        </p:spPr>
        <p:txBody>
          <a:bodyPr wrap="square" lIns="0" tIns="0" rIns="0" bIns="0" rtlCol="0" anchor="t"/>
          <a:lstStyle/>
          <a:p>
            <a:pPr marL="342900" indent="-342900" algn="l">
              <a:lnSpc>
                <a:spcPts val="2400"/>
              </a:lnSpc>
              <a:buSzPct val="100000"/>
              <a:buChar char="•"/>
            </a:pPr>
            <a:r>
              <a:rPr lang="en-US" sz="1500">
                <a:solidFill>
                  <a:srgbClr val="464646"/>
                </a:solidFill>
                <a:latin typeface="Inter Medium" pitchFamily="34" charset="0"/>
                <a:ea typeface="Inter Medium" pitchFamily="34" charset="-122"/>
                <a:cs typeface="Inter Medium" pitchFamily="34" charset="-120"/>
              </a:rPr>
              <a:t>Convert numeric FIPS codes to strings</a:t>
            </a:r>
            <a:endParaRPr lang="en-US" sz="1500"/>
          </a:p>
        </p:txBody>
      </p:sp>
      <p:sp>
        <p:nvSpPr>
          <p:cNvPr id="7" name="Text 4">
            <a:extLst>
              <a:ext uri="{FF2B5EF4-FFF2-40B4-BE49-F238E27FC236}">
                <a16:creationId xmlns:a16="http://schemas.microsoft.com/office/drawing/2014/main" id="{EA9CD3EA-2422-97BA-D129-36098DECCC50}"/>
              </a:ext>
            </a:extLst>
          </p:cNvPr>
          <p:cNvSpPr/>
          <p:nvPr/>
        </p:nvSpPr>
        <p:spPr>
          <a:xfrm>
            <a:off x="1369396" y="5402104"/>
            <a:ext cx="3142417" cy="613410"/>
          </a:xfrm>
          <a:prstGeom prst="rect">
            <a:avLst/>
          </a:prstGeom>
          <a:noFill/>
          <a:ln/>
        </p:spPr>
        <p:txBody>
          <a:bodyPr wrap="square" lIns="0" tIns="0" rIns="0" bIns="0" rtlCol="0" anchor="t"/>
          <a:lstStyle/>
          <a:p>
            <a:pPr marL="342900" indent="-342900" algn="l">
              <a:lnSpc>
                <a:spcPts val="2400"/>
              </a:lnSpc>
              <a:buSzPct val="100000"/>
              <a:buChar char="•"/>
            </a:pPr>
            <a:r>
              <a:rPr lang="en-US" sz="1500">
                <a:solidFill>
                  <a:srgbClr val="464646"/>
                </a:solidFill>
                <a:latin typeface="Inter Medium" pitchFamily="34" charset="0"/>
                <a:ea typeface="Inter Medium" pitchFamily="34" charset="-122"/>
                <a:cs typeface="Inter Medium" pitchFamily="34" charset="-120"/>
              </a:rPr>
              <a:t>Preserve leading zeros for proper identification</a:t>
            </a:r>
            <a:endParaRPr lang="en-US" sz="1500"/>
          </a:p>
        </p:txBody>
      </p:sp>
      <p:sp>
        <p:nvSpPr>
          <p:cNvPr id="8" name="Text 5">
            <a:extLst>
              <a:ext uri="{FF2B5EF4-FFF2-40B4-BE49-F238E27FC236}">
                <a16:creationId xmlns:a16="http://schemas.microsoft.com/office/drawing/2014/main" id="{D0D14658-FF23-3765-368C-AEFE2B972008}"/>
              </a:ext>
            </a:extLst>
          </p:cNvPr>
          <p:cNvSpPr/>
          <p:nvPr/>
        </p:nvSpPr>
        <p:spPr>
          <a:xfrm>
            <a:off x="1369396" y="6082546"/>
            <a:ext cx="3142417" cy="613410"/>
          </a:xfrm>
          <a:prstGeom prst="rect">
            <a:avLst/>
          </a:prstGeom>
          <a:noFill/>
          <a:ln/>
        </p:spPr>
        <p:txBody>
          <a:bodyPr wrap="square" lIns="0" tIns="0" rIns="0" bIns="0" rtlCol="0" anchor="t"/>
          <a:lstStyle/>
          <a:p>
            <a:pPr marL="342900" indent="-342900" algn="l">
              <a:lnSpc>
                <a:spcPts val="2400"/>
              </a:lnSpc>
              <a:buSzPct val="100000"/>
              <a:buChar char="•"/>
            </a:pPr>
            <a:r>
              <a:rPr lang="en-US" sz="1500">
                <a:solidFill>
                  <a:srgbClr val="464646"/>
                </a:solidFill>
                <a:latin typeface="Inter Medium" pitchFamily="34" charset="0"/>
                <a:ea typeface="Inter Medium" pitchFamily="34" charset="-122"/>
                <a:cs typeface="Inter Medium" pitchFamily="34" charset="-120"/>
              </a:rPr>
              <a:t>Ensure consistent county identification across datasets</a:t>
            </a:r>
            <a:endParaRPr lang="en-US" sz="1500"/>
          </a:p>
        </p:txBody>
      </p:sp>
      <p:pic>
        <p:nvPicPr>
          <p:cNvPr id="9" name="Image 1" descr="preencoded.png">
            <a:extLst>
              <a:ext uri="{FF2B5EF4-FFF2-40B4-BE49-F238E27FC236}">
                <a16:creationId xmlns:a16="http://schemas.microsoft.com/office/drawing/2014/main" id="{C08C054A-E6BE-2304-2201-71FA6A73B38A}"/>
              </a:ext>
            </a:extLst>
          </p:cNvPr>
          <p:cNvPicPr>
            <a:picLocks noChangeAspect="1"/>
          </p:cNvPicPr>
          <p:nvPr/>
        </p:nvPicPr>
        <p:blipFill>
          <a:blip r:embed="rId4"/>
          <a:stretch>
            <a:fillRect/>
          </a:stretch>
        </p:blipFill>
        <p:spPr>
          <a:xfrm>
            <a:off x="5484898" y="2125385"/>
            <a:ext cx="3142417" cy="1942148"/>
          </a:xfrm>
          <a:prstGeom prst="rect">
            <a:avLst/>
          </a:prstGeom>
        </p:spPr>
      </p:pic>
      <p:sp>
        <p:nvSpPr>
          <p:cNvPr id="10" name="Text 6">
            <a:extLst>
              <a:ext uri="{FF2B5EF4-FFF2-40B4-BE49-F238E27FC236}">
                <a16:creationId xmlns:a16="http://schemas.microsoft.com/office/drawing/2014/main" id="{296440E1-5E6B-7674-085A-5EB615088EC8}"/>
              </a:ext>
            </a:extLst>
          </p:cNvPr>
          <p:cNvSpPr/>
          <p:nvPr/>
        </p:nvSpPr>
        <p:spPr>
          <a:xfrm>
            <a:off x="5484898" y="4307086"/>
            <a:ext cx="3500076" cy="347544"/>
          </a:xfrm>
          <a:prstGeom prst="rect">
            <a:avLst/>
          </a:prstGeom>
          <a:noFill/>
          <a:ln/>
        </p:spPr>
        <p:txBody>
          <a:bodyPr wrap="square" lIns="0" tIns="0" rIns="0" bIns="0" rtlCol="0" anchor="t"/>
          <a:lstStyle/>
          <a:p>
            <a:pPr marL="0" indent="0" algn="l">
              <a:lnSpc>
                <a:spcPts val="2350"/>
              </a:lnSpc>
              <a:buNone/>
            </a:pPr>
            <a:r>
              <a:rPr lang="en-US" sz="2000" b="1">
                <a:solidFill>
                  <a:srgbClr val="464646"/>
                </a:solidFill>
                <a:latin typeface="DM Sans Semi Bold" pitchFamily="34" charset="0"/>
                <a:ea typeface="DM Sans Semi Bold" pitchFamily="34" charset="-122"/>
                <a:cs typeface="DM Sans Semi Bold" pitchFamily="34" charset="-120"/>
              </a:rPr>
              <a:t>County Name Normalization</a:t>
            </a:r>
            <a:endParaRPr lang="en-US" sz="2000" b="1"/>
          </a:p>
        </p:txBody>
      </p:sp>
      <p:sp>
        <p:nvSpPr>
          <p:cNvPr id="11" name="Text 7">
            <a:extLst>
              <a:ext uri="{FF2B5EF4-FFF2-40B4-BE49-F238E27FC236}">
                <a16:creationId xmlns:a16="http://schemas.microsoft.com/office/drawing/2014/main" id="{2A465B92-B40D-9DC0-C543-A95674EFB9A0}"/>
              </a:ext>
            </a:extLst>
          </p:cNvPr>
          <p:cNvSpPr/>
          <p:nvPr/>
        </p:nvSpPr>
        <p:spPr>
          <a:xfrm>
            <a:off x="5484898" y="4721662"/>
            <a:ext cx="3142417" cy="920115"/>
          </a:xfrm>
          <a:prstGeom prst="rect">
            <a:avLst/>
          </a:prstGeom>
          <a:noFill/>
          <a:ln/>
        </p:spPr>
        <p:txBody>
          <a:bodyPr wrap="square" lIns="0" tIns="0" rIns="0" bIns="0" rtlCol="0" anchor="t"/>
          <a:lstStyle/>
          <a:p>
            <a:pPr marL="342900" indent="-342900" algn="l">
              <a:lnSpc>
                <a:spcPts val="2400"/>
              </a:lnSpc>
              <a:buSzPct val="100000"/>
              <a:buChar char="•"/>
            </a:pPr>
            <a:r>
              <a:rPr lang="en-US" sz="1500">
                <a:solidFill>
                  <a:srgbClr val="464646"/>
                </a:solidFill>
                <a:latin typeface="Inter Medium" pitchFamily="34" charset="0"/>
                <a:ea typeface="Inter Medium" pitchFamily="34" charset="-122"/>
                <a:cs typeface="Inter Medium" pitchFamily="34" charset="-120"/>
              </a:rPr>
              <a:t>Transform inconsistent capitalization </a:t>
            </a:r>
          </a:p>
          <a:p>
            <a:pPr algn="l">
              <a:lnSpc>
                <a:spcPts val="2400"/>
              </a:lnSpc>
              <a:buSzPct val="100000"/>
            </a:pPr>
            <a:r>
              <a:rPr lang="en-US" sz="1500">
                <a:solidFill>
                  <a:srgbClr val="464646"/>
                </a:solidFill>
                <a:latin typeface="Inter Medium" pitchFamily="34" charset="0"/>
                <a:ea typeface="Inter Medium" pitchFamily="34" charset="-122"/>
                <a:cs typeface="Inter Medium" pitchFamily="34" charset="-120"/>
              </a:rPr>
              <a:t>      (UPPERCASE → lowercase)</a:t>
            </a:r>
            <a:endParaRPr lang="en-US" sz="1500"/>
          </a:p>
        </p:txBody>
      </p:sp>
      <p:sp>
        <p:nvSpPr>
          <p:cNvPr id="12" name="Text 8">
            <a:extLst>
              <a:ext uri="{FF2B5EF4-FFF2-40B4-BE49-F238E27FC236}">
                <a16:creationId xmlns:a16="http://schemas.microsoft.com/office/drawing/2014/main" id="{1E67F1A8-F05E-1E2B-280C-D5EC2D867C22}"/>
              </a:ext>
            </a:extLst>
          </p:cNvPr>
          <p:cNvSpPr/>
          <p:nvPr/>
        </p:nvSpPr>
        <p:spPr>
          <a:xfrm>
            <a:off x="5484898" y="5708809"/>
            <a:ext cx="3142417" cy="920115"/>
          </a:xfrm>
          <a:prstGeom prst="rect">
            <a:avLst/>
          </a:prstGeom>
          <a:noFill/>
          <a:ln/>
        </p:spPr>
        <p:txBody>
          <a:bodyPr wrap="square" lIns="0" tIns="0" rIns="0" bIns="0" rtlCol="0" anchor="t"/>
          <a:lstStyle/>
          <a:p>
            <a:pPr marL="342900" indent="-342900" algn="l">
              <a:lnSpc>
                <a:spcPts val="2400"/>
              </a:lnSpc>
              <a:buSzPct val="100000"/>
              <a:buChar char="•"/>
            </a:pPr>
            <a:r>
              <a:rPr lang="en-US" sz="1500">
                <a:solidFill>
                  <a:srgbClr val="464646"/>
                </a:solidFill>
                <a:latin typeface="Inter Medium" pitchFamily="34" charset="0"/>
                <a:ea typeface="Inter Medium" pitchFamily="34" charset="-122"/>
                <a:cs typeface="Inter Medium" pitchFamily="34" charset="-120"/>
              </a:rPr>
              <a:t>Replace spaces with underscores for database compatibility</a:t>
            </a:r>
            <a:endParaRPr lang="en-US" sz="1500"/>
          </a:p>
        </p:txBody>
      </p:sp>
      <p:sp>
        <p:nvSpPr>
          <p:cNvPr id="13" name="Text 9">
            <a:extLst>
              <a:ext uri="{FF2B5EF4-FFF2-40B4-BE49-F238E27FC236}">
                <a16:creationId xmlns:a16="http://schemas.microsoft.com/office/drawing/2014/main" id="{ABF904C5-FF40-1886-C957-4C047EA6AA7F}"/>
              </a:ext>
            </a:extLst>
          </p:cNvPr>
          <p:cNvSpPr/>
          <p:nvPr/>
        </p:nvSpPr>
        <p:spPr>
          <a:xfrm>
            <a:off x="5484898" y="6695956"/>
            <a:ext cx="3142417" cy="613410"/>
          </a:xfrm>
          <a:prstGeom prst="rect">
            <a:avLst/>
          </a:prstGeom>
          <a:noFill/>
          <a:ln/>
        </p:spPr>
        <p:txBody>
          <a:bodyPr wrap="square" lIns="0" tIns="0" rIns="0" bIns="0" rtlCol="0" anchor="t"/>
          <a:lstStyle/>
          <a:p>
            <a:pPr marL="342900" indent="-342900" algn="l">
              <a:lnSpc>
                <a:spcPts val="2400"/>
              </a:lnSpc>
              <a:buSzPct val="100000"/>
              <a:buChar char="•"/>
            </a:pPr>
            <a:r>
              <a:rPr lang="en-US" sz="1500">
                <a:solidFill>
                  <a:srgbClr val="464646"/>
                </a:solidFill>
                <a:latin typeface="Inter Medium" pitchFamily="34" charset="0"/>
                <a:ea typeface="Inter Medium" pitchFamily="34" charset="-122"/>
                <a:cs typeface="Inter Medium" pitchFamily="34" charset="-120"/>
              </a:rPr>
              <a:t>Apply </a:t>
            </a:r>
            <a:r>
              <a:rPr lang="en-US" sz="1500" err="1">
                <a:solidFill>
                  <a:srgbClr val="464646"/>
                </a:solidFill>
                <a:latin typeface="Inter Medium" pitchFamily="34" charset="0"/>
                <a:ea typeface="Inter Medium" pitchFamily="34" charset="-122"/>
                <a:cs typeface="Inter Medium" pitchFamily="34" charset="-120"/>
              </a:rPr>
              <a:t>clean_names</a:t>
            </a:r>
            <a:r>
              <a:rPr lang="en-US" sz="1500">
                <a:solidFill>
                  <a:srgbClr val="464646"/>
                </a:solidFill>
                <a:latin typeface="Inter Medium" pitchFamily="34" charset="0"/>
                <a:ea typeface="Inter Medium" pitchFamily="34" charset="-122"/>
                <a:cs typeface="Inter Medium" pitchFamily="34" charset="-120"/>
              </a:rPr>
              <a:t>() function for consistent formatting</a:t>
            </a:r>
            <a:endParaRPr lang="en-US" sz="1500"/>
          </a:p>
        </p:txBody>
      </p:sp>
      <p:pic>
        <p:nvPicPr>
          <p:cNvPr id="19" name="Image 3" descr="preencoded.png">
            <a:extLst>
              <a:ext uri="{FF2B5EF4-FFF2-40B4-BE49-F238E27FC236}">
                <a16:creationId xmlns:a16="http://schemas.microsoft.com/office/drawing/2014/main" id="{5C354231-18E0-24AF-F491-E56D5AE93718}"/>
              </a:ext>
            </a:extLst>
          </p:cNvPr>
          <p:cNvPicPr>
            <a:picLocks noChangeAspect="1"/>
          </p:cNvPicPr>
          <p:nvPr/>
        </p:nvPicPr>
        <p:blipFill>
          <a:blip r:embed="rId5"/>
          <a:stretch>
            <a:fillRect/>
          </a:stretch>
        </p:blipFill>
        <p:spPr>
          <a:xfrm>
            <a:off x="9932692" y="2125385"/>
            <a:ext cx="3142417" cy="1942148"/>
          </a:xfrm>
          <a:prstGeom prst="rect">
            <a:avLst/>
          </a:prstGeom>
        </p:spPr>
      </p:pic>
      <p:sp>
        <p:nvSpPr>
          <p:cNvPr id="20" name="Text 14">
            <a:extLst>
              <a:ext uri="{FF2B5EF4-FFF2-40B4-BE49-F238E27FC236}">
                <a16:creationId xmlns:a16="http://schemas.microsoft.com/office/drawing/2014/main" id="{3720285B-9572-C4CF-C123-92C9D3F5B093}"/>
              </a:ext>
            </a:extLst>
          </p:cNvPr>
          <p:cNvSpPr/>
          <p:nvPr/>
        </p:nvSpPr>
        <p:spPr>
          <a:xfrm>
            <a:off x="9932692" y="4307086"/>
            <a:ext cx="2531520" cy="299561"/>
          </a:xfrm>
          <a:prstGeom prst="rect">
            <a:avLst/>
          </a:prstGeom>
          <a:noFill/>
          <a:ln/>
        </p:spPr>
        <p:txBody>
          <a:bodyPr wrap="none" lIns="0" tIns="0" rIns="0" bIns="0" rtlCol="0" anchor="t"/>
          <a:lstStyle/>
          <a:p>
            <a:pPr marL="0" indent="0" algn="l">
              <a:lnSpc>
                <a:spcPts val="2350"/>
              </a:lnSpc>
              <a:buNone/>
            </a:pPr>
            <a:r>
              <a:rPr lang="en-US" sz="2000" b="1">
                <a:solidFill>
                  <a:srgbClr val="464646"/>
                </a:solidFill>
                <a:latin typeface="DM Sans Semi Bold" pitchFamily="34" charset="0"/>
                <a:ea typeface="DM Sans Semi Bold" pitchFamily="34" charset="-122"/>
                <a:cs typeface="DM Sans Semi Bold" pitchFamily="34" charset="-120"/>
              </a:rPr>
              <a:t>Dataset Integration</a:t>
            </a:r>
            <a:endParaRPr lang="en-US" sz="2000" b="1"/>
          </a:p>
        </p:txBody>
      </p:sp>
      <p:sp>
        <p:nvSpPr>
          <p:cNvPr id="21" name="Text 15">
            <a:extLst>
              <a:ext uri="{FF2B5EF4-FFF2-40B4-BE49-F238E27FC236}">
                <a16:creationId xmlns:a16="http://schemas.microsoft.com/office/drawing/2014/main" id="{7A7154B9-FC9E-881C-B003-035D0A6F9675}"/>
              </a:ext>
            </a:extLst>
          </p:cNvPr>
          <p:cNvSpPr/>
          <p:nvPr/>
        </p:nvSpPr>
        <p:spPr>
          <a:xfrm>
            <a:off x="9932692" y="4721662"/>
            <a:ext cx="3142417" cy="613410"/>
          </a:xfrm>
          <a:prstGeom prst="rect">
            <a:avLst/>
          </a:prstGeom>
          <a:noFill/>
          <a:ln/>
        </p:spPr>
        <p:txBody>
          <a:bodyPr wrap="square" lIns="0" tIns="0" rIns="0" bIns="0" rtlCol="0" anchor="t"/>
          <a:lstStyle/>
          <a:p>
            <a:pPr marL="342900" indent="-342900" algn="l">
              <a:lnSpc>
                <a:spcPts val="2400"/>
              </a:lnSpc>
              <a:buSzPct val="100000"/>
              <a:buChar char="•"/>
            </a:pPr>
            <a:r>
              <a:rPr lang="en-US" sz="1500">
                <a:solidFill>
                  <a:srgbClr val="464646"/>
                </a:solidFill>
                <a:latin typeface="Inter Medium" pitchFamily="34" charset="0"/>
                <a:ea typeface="Inter Medium" pitchFamily="34" charset="-122"/>
                <a:cs typeface="Inter Medium" pitchFamily="34" charset="-120"/>
              </a:rPr>
              <a:t>Use left_join() to merge county and election data</a:t>
            </a:r>
            <a:endParaRPr lang="en-US" sz="1500"/>
          </a:p>
        </p:txBody>
      </p:sp>
      <p:sp>
        <p:nvSpPr>
          <p:cNvPr id="22" name="Text 16">
            <a:extLst>
              <a:ext uri="{FF2B5EF4-FFF2-40B4-BE49-F238E27FC236}">
                <a16:creationId xmlns:a16="http://schemas.microsoft.com/office/drawing/2014/main" id="{F26B6ADF-41EF-2D2C-E331-FECE342E8549}"/>
              </a:ext>
            </a:extLst>
          </p:cNvPr>
          <p:cNvSpPr/>
          <p:nvPr/>
        </p:nvSpPr>
        <p:spPr>
          <a:xfrm>
            <a:off x="9932692" y="5402104"/>
            <a:ext cx="3142417" cy="613410"/>
          </a:xfrm>
          <a:prstGeom prst="rect">
            <a:avLst/>
          </a:prstGeom>
          <a:noFill/>
          <a:ln/>
        </p:spPr>
        <p:txBody>
          <a:bodyPr wrap="square" lIns="0" tIns="0" rIns="0" bIns="0" rtlCol="0" anchor="t"/>
          <a:lstStyle/>
          <a:p>
            <a:pPr marL="342900" indent="-342900" algn="l">
              <a:lnSpc>
                <a:spcPts val="2400"/>
              </a:lnSpc>
              <a:buSzPct val="100000"/>
              <a:buChar char="•"/>
            </a:pPr>
            <a:r>
              <a:rPr lang="en-US" sz="1500">
                <a:solidFill>
                  <a:srgbClr val="464646"/>
                </a:solidFill>
                <a:latin typeface="Inter Medium" pitchFamily="34" charset="0"/>
                <a:ea typeface="Inter Medium" pitchFamily="34" charset="-122"/>
                <a:cs typeface="Inter Medium" pitchFamily="34" charset="-120"/>
              </a:rPr>
              <a:t>Connect demographic profiles with voting patterns</a:t>
            </a:r>
            <a:endParaRPr lang="en-US" sz="1500"/>
          </a:p>
        </p:txBody>
      </p:sp>
      <p:sp>
        <p:nvSpPr>
          <p:cNvPr id="23" name="Text 17">
            <a:extLst>
              <a:ext uri="{FF2B5EF4-FFF2-40B4-BE49-F238E27FC236}">
                <a16:creationId xmlns:a16="http://schemas.microsoft.com/office/drawing/2014/main" id="{76D66064-4747-22F1-37EA-F4F7C68A7821}"/>
              </a:ext>
            </a:extLst>
          </p:cNvPr>
          <p:cNvSpPr/>
          <p:nvPr/>
        </p:nvSpPr>
        <p:spPr>
          <a:xfrm>
            <a:off x="9932692" y="6082546"/>
            <a:ext cx="3142417" cy="613410"/>
          </a:xfrm>
          <a:prstGeom prst="rect">
            <a:avLst/>
          </a:prstGeom>
          <a:noFill/>
          <a:ln/>
        </p:spPr>
        <p:txBody>
          <a:bodyPr wrap="square" lIns="0" tIns="0" rIns="0" bIns="0" rtlCol="0" anchor="t"/>
          <a:lstStyle/>
          <a:p>
            <a:pPr marL="342900" indent="-342900" algn="l">
              <a:lnSpc>
                <a:spcPts val="2400"/>
              </a:lnSpc>
              <a:buSzPct val="100000"/>
              <a:buChar char="•"/>
            </a:pPr>
            <a:r>
              <a:rPr lang="en-US" sz="1500">
                <a:solidFill>
                  <a:srgbClr val="464646"/>
                </a:solidFill>
                <a:latin typeface="Inter Medium" pitchFamily="34" charset="0"/>
                <a:ea typeface="Inter Medium" pitchFamily="34" charset="-122"/>
                <a:cs typeface="Inter Medium" pitchFamily="34" charset="-120"/>
              </a:rPr>
              <a:t>Create analysis-ready integrated dataset</a:t>
            </a:r>
            <a:endParaRPr lang="en-US" sz="1500"/>
          </a:p>
        </p:txBody>
      </p:sp>
    </p:spTree>
    <p:extLst>
      <p:ext uri="{BB962C8B-B14F-4D97-AF65-F5344CB8AC3E}">
        <p14:creationId xmlns:p14="http://schemas.microsoft.com/office/powerpoint/2010/main" val="2615807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F32B5305-0F7B-61F2-2B24-6CE69AE98827}"/>
              </a:ext>
            </a:extLst>
          </p:cNvPr>
          <p:cNvGrpSpPr/>
          <p:nvPr/>
        </p:nvGrpSpPr>
        <p:grpSpPr>
          <a:xfrm>
            <a:off x="2067249" y="2026801"/>
            <a:ext cx="10495903" cy="6035040"/>
            <a:chOff x="1857872" y="2026801"/>
            <a:chExt cx="10495903" cy="6035040"/>
          </a:xfrm>
        </p:grpSpPr>
        <p:pic>
          <p:nvPicPr>
            <p:cNvPr id="2" name="Picture 1">
              <a:extLst>
                <a:ext uri="{FF2B5EF4-FFF2-40B4-BE49-F238E27FC236}">
                  <a16:creationId xmlns:a16="http://schemas.microsoft.com/office/drawing/2014/main" id="{5DDBF27A-FC25-5557-B064-DA5FD1D01502}"/>
                </a:ext>
              </a:extLst>
            </p:cNvPr>
            <p:cNvPicPr>
              <a:picLocks noChangeAspect="1"/>
            </p:cNvPicPr>
            <p:nvPr/>
          </p:nvPicPr>
          <p:blipFill>
            <a:blip r:embed="rId2"/>
            <a:stretch>
              <a:fillRect/>
            </a:stretch>
          </p:blipFill>
          <p:spPr>
            <a:xfrm>
              <a:off x="1857872" y="2026801"/>
              <a:ext cx="4299357" cy="3017520"/>
            </a:xfrm>
            <a:prstGeom prst="rect">
              <a:avLst/>
            </a:prstGeom>
          </p:spPr>
        </p:pic>
        <p:pic>
          <p:nvPicPr>
            <p:cNvPr id="5" name="Picture 4">
              <a:extLst>
                <a:ext uri="{FF2B5EF4-FFF2-40B4-BE49-F238E27FC236}">
                  <a16:creationId xmlns:a16="http://schemas.microsoft.com/office/drawing/2014/main" id="{FF43DD33-1F52-A90A-977C-173DDE64E049}"/>
                </a:ext>
              </a:extLst>
            </p:cNvPr>
            <p:cNvPicPr>
              <a:picLocks noChangeAspect="1"/>
            </p:cNvPicPr>
            <p:nvPr/>
          </p:nvPicPr>
          <p:blipFill>
            <a:blip r:embed="rId3"/>
            <a:stretch>
              <a:fillRect/>
            </a:stretch>
          </p:blipFill>
          <p:spPr>
            <a:xfrm>
              <a:off x="8047455" y="2026801"/>
              <a:ext cx="4306320" cy="3017520"/>
            </a:xfrm>
            <a:prstGeom prst="rect">
              <a:avLst/>
            </a:prstGeom>
          </p:spPr>
        </p:pic>
        <p:pic>
          <p:nvPicPr>
            <p:cNvPr id="6" name="Picture 5">
              <a:extLst>
                <a:ext uri="{FF2B5EF4-FFF2-40B4-BE49-F238E27FC236}">
                  <a16:creationId xmlns:a16="http://schemas.microsoft.com/office/drawing/2014/main" id="{8D7CBF47-4CBB-84F6-B9C0-A6220754ED01}"/>
                </a:ext>
              </a:extLst>
            </p:cNvPr>
            <p:cNvPicPr>
              <a:picLocks noChangeAspect="1"/>
            </p:cNvPicPr>
            <p:nvPr/>
          </p:nvPicPr>
          <p:blipFill>
            <a:blip r:embed="rId4"/>
            <a:stretch>
              <a:fillRect/>
            </a:stretch>
          </p:blipFill>
          <p:spPr>
            <a:xfrm>
              <a:off x="1866488" y="5044321"/>
              <a:ext cx="4282124" cy="3017520"/>
            </a:xfrm>
            <a:prstGeom prst="rect">
              <a:avLst/>
            </a:prstGeom>
          </p:spPr>
        </p:pic>
        <p:pic>
          <p:nvPicPr>
            <p:cNvPr id="7" name="Picture 6">
              <a:extLst>
                <a:ext uri="{FF2B5EF4-FFF2-40B4-BE49-F238E27FC236}">
                  <a16:creationId xmlns:a16="http://schemas.microsoft.com/office/drawing/2014/main" id="{AC164E7A-4EDB-257C-08A9-837953B249A4}"/>
                </a:ext>
              </a:extLst>
            </p:cNvPr>
            <p:cNvPicPr>
              <a:picLocks noChangeAspect="1"/>
            </p:cNvPicPr>
            <p:nvPr/>
          </p:nvPicPr>
          <p:blipFill>
            <a:blip r:embed="rId5"/>
            <a:stretch>
              <a:fillRect/>
            </a:stretch>
          </p:blipFill>
          <p:spPr>
            <a:xfrm>
              <a:off x="8047455" y="5044321"/>
              <a:ext cx="4197486" cy="3017520"/>
            </a:xfrm>
            <a:prstGeom prst="rect">
              <a:avLst/>
            </a:prstGeom>
          </p:spPr>
        </p:pic>
      </p:grpSp>
      <p:sp>
        <p:nvSpPr>
          <p:cNvPr id="8" name="Text 1">
            <a:extLst>
              <a:ext uri="{FF2B5EF4-FFF2-40B4-BE49-F238E27FC236}">
                <a16:creationId xmlns:a16="http://schemas.microsoft.com/office/drawing/2014/main" id="{887A048D-D75F-50CF-5AB8-EC22BB5C1ADA}"/>
              </a:ext>
            </a:extLst>
          </p:cNvPr>
          <p:cNvSpPr/>
          <p:nvPr/>
        </p:nvSpPr>
        <p:spPr>
          <a:xfrm>
            <a:off x="718185" y="1433387"/>
            <a:ext cx="13194030" cy="328374"/>
          </a:xfrm>
          <a:prstGeom prst="rect">
            <a:avLst/>
          </a:prstGeom>
          <a:noFill/>
          <a:ln/>
        </p:spPr>
        <p:txBody>
          <a:bodyPr wrap="square" lIns="0" tIns="0" rIns="0" bIns="0" rtlCol="0" anchor="t"/>
          <a:lstStyle/>
          <a:p>
            <a:pPr marL="0" indent="0" algn="l">
              <a:lnSpc>
                <a:spcPts val="2550"/>
              </a:lnSpc>
              <a:buNone/>
            </a:pPr>
            <a:endParaRPr lang="en-US" sz="1600"/>
          </a:p>
        </p:txBody>
      </p:sp>
      <p:sp>
        <p:nvSpPr>
          <p:cNvPr id="9" name="Text 0">
            <a:extLst>
              <a:ext uri="{FF2B5EF4-FFF2-40B4-BE49-F238E27FC236}">
                <a16:creationId xmlns:a16="http://schemas.microsoft.com/office/drawing/2014/main" id="{73AE84D6-71D2-D040-6F00-31098627C74D}"/>
              </a:ext>
            </a:extLst>
          </p:cNvPr>
          <p:cNvSpPr/>
          <p:nvPr/>
        </p:nvSpPr>
        <p:spPr>
          <a:xfrm>
            <a:off x="717334" y="620554"/>
            <a:ext cx="8632692" cy="633847"/>
          </a:xfrm>
          <a:prstGeom prst="rect">
            <a:avLst/>
          </a:prstGeom>
          <a:noFill/>
          <a:ln/>
        </p:spPr>
        <p:txBody>
          <a:bodyPr wrap="none" lIns="0" tIns="0" rIns="0" bIns="0" rtlCol="0" anchor="t"/>
          <a:lstStyle/>
          <a:p>
            <a:pPr>
              <a:lnSpc>
                <a:spcPts val="4700"/>
              </a:lnSpc>
            </a:pPr>
            <a:r>
              <a:rPr lang="en-US" sz="3750">
                <a:solidFill>
                  <a:srgbClr val="030303"/>
                </a:solidFill>
                <a:latin typeface="DM Sans Semi Bold"/>
                <a:ea typeface="DM Sans Semi Bold" pitchFamily="34" charset="-122"/>
                <a:cs typeface="DM Sans Semi Bold" pitchFamily="34" charset="-120"/>
              </a:rPr>
              <a:t>Visualizing Merged Categorical Data</a:t>
            </a:r>
            <a:endParaRPr lang="en-US" sz="3750"/>
          </a:p>
        </p:txBody>
      </p:sp>
      <p:grpSp>
        <p:nvGrpSpPr>
          <p:cNvPr id="14" name="Group 13">
            <a:extLst>
              <a:ext uri="{FF2B5EF4-FFF2-40B4-BE49-F238E27FC236}">
                <a16:creationId xmlns:a16="http://schemas.microsoft.com/office/drawing/2014/main" id="{E42FF3A4-DB9F-2F44-6422-812AF882AEEB}"/>
              </a:ext>
            </a:extLst>
          </p:cNvPr>
          <p:cNvGrpSpPr/>
          <p:nvPr/>
        </p:nvGrpSpPr>
        <p:grpSpPr>
          <a:xfrm>
            <a:off x="2067248" y="2026801"/>
            <a:ext cx="10198142" cy="6035040"/>
            <a:chOff x="4869352" y="3776870"/>
            <a:chExt cx="6309360" cy="3840480"/>
          </a:xfrm>
        </p:grpSpPr>
        <p:cxnSp>
          <p:nvCxnSpPr>
            <p:cNvPr id="11" name="Straight Connector 10">
              <a:extLst>
                <a:ext uri="{FF2B5EF4-FFF2-40B4-BE49-F238E27FC236}">
                  <a16:creationId xmlns:a16="http://schemas.microsoft.com/office/drawing/2014/main" id="{88627052-0519-6E86-F749-88EBB0BDCC38}"/>
                </a:ext>
              </a:extLst>
            </p:cNvPr>
            <p:cNvCxnSpPr>
              <a:cxnSpLocks/>
            </p:cNvCxnSpPr>
            <p:nvPr/>
          </p:nvCxnSpPr>
          <p:spPr>
            <a:xfrm>
              <a:off x="8127144" y="3776870"/>
              <a:ext cx="0" cy="38404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352B0BA-D3B9-1AA2-F662-4A8FF42466D2}"/>
                </a:ext>
              </a:extLst>
            </p:cNvPr>
            <p:cNvCxnSpPr>
              <a:cxnSpLocks/>
            </p:cNvCxnSpPr>
            <p:nvPr/>
          </p:nvCxnSpPr>
          <p:spPr>
            <a:xfrm rot="16200000">
              <a:off x="8024032" y="2542430"/>
              <a:ext cx="0" cy="63093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6" name="Text 1">
            <a:extLst>
              <a:ext uri="{FF2B5EF4-FFF2-40B4-BE49-F238E27FC236}">
                <a16:creationId xmlns:a16="http://schemas.microsoft.com/office/drawing/2014/main" id="{A948D17D-F29B-A226-93AE-79513B4C6556}"/>
              </a:ext>
            </a:extLst>
          </p:cNvPr>
          <p:cNvSpPr/>
          <p:nvPr/>
        </p:nvSpPr>
        <p:spPr>
          <a:xfrm>
            <a:off x="718185" y="1253506"/>
            <a:ext cx="13147711" cy="676013"/>
          </a:xfrm>
          <a:prstGeom prst="rect">
            <a:avLst/>
          </a:prstGeom>
          <a:noFill/>
          <a:ln/>
        </p:spPr>
        <p:txBody>
          <a:bodyPr wrap="square" lIns="0" tIns="0" rIns="0" bIns="0" rtlCol="0" anchor="t"/>
          <a:lstStyle/>
          <a:p>
            <a:pPr>
              <a:lnSpc>
                <a:spcPts val="2550"/>
              </a:lnSpc>
            </a:pPr>
            <a:r>
              <a:rPr lang="en-US" sz="1600" dirty="0">
                <a:solidFill>
                  <a:srgbClr val="464646"/>
                </a:solidFill>
                <a:latin typeface="Inter Medium"/>
                <a:ea typeface="Inter Medium"/>
              </a:rPr>
              <a:t>The bar charts we created below help us look for trends and differences in demographic data year over year.  Using this data in our model improves its ability to predict based on real-world demographic changes over time.</a:t>
            </a:r>
          </a:p>
        </p:txBody>
      </p:sp>
      <p:cxnSp>
        <p:nvCxnSpPr>
          <p:cNvPr id="4" name="Straight Arrow Connector 3">
            <a:extLst>
              <a:ext uri="{FF2B5EF4-FFF2-40B4-BE49-F238E27FC236}">
                <a16:creationId xmlns:a16="http://schemas.microsoft.com/office/drawing/2014/main" id="{2F23DCD3-2E5A-7457-198F-3328C0F9515F}"/>
              </a:ext>
            </a:extLst>
          </p:cNvPr>
          <p:cNvCxnSpPr>
            <a:cxnSpLocks/>
          </p:cNvCxnSpPr>
          <p:nvPr/>
        </p:nvCxnSpPr>
        <p:spPr>
          <a:xfrm flipV="1">
            <a:off x="8789988" y="5960533"/>
            <a:ext cx="2021945" cy="168805"/>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395D897-8D5E-8B1E-D078-BD42958ACEC2}"/>
              </a:ext>
            </a:extLst>
          </p:cNvPr>
          <p:cNvCxnSpPr>
            <a:cxnSpLocks/>
          </p:cNvCxnSpPr>
          <p:nvPr/>
        </p:nvCxnSpPr>
        <p:spPr>
          <a:xfrm>
            <a:off x="9033933" y="5300133"/>
            <a:ext cx="2032000" cy="11006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CA7C20F-0A22-AB8B-40C0-42E38A235BFD}"/>
              </a:ext>
            </a:extLst>
          </p:cNvPr>
          <p:cNvCxnSpPr>
            <a:cxnSpLocks/>
          </p:cNvCxnSpPr>
          <p:nvPr/>
        </p:nvCxnSpPr>
        <p:spPr>
          <a:xfrm>
            <a:off x="3001680" y="5312832"/>
            <a:ext cx="2032000" cy="53333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686E3A3-890F-56AF-49C8-01AFDC7693B7}"/>
              </a:ext>
            </a:extLst>
          </p:cNvPr>
          <p:cNvCxnSpPr>
            <a:cxnSpLocks/>
          </p:cNvCxnSpPr>
          <p:nvPr/>
        </p:nvCxnSpPr>
        <p:spPr>
          <a:xfrm flipV="1">
            <a:off x="2741850" y="6011703"/>
            <a:ext cx="2032517" cy="229742"/>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CA4A09A-4A0E-0169-75A3-394410B771EC}"/>
              </a:ext>
            </a:extLst>
          </p:cNvPr>
          <p:cNvCxnSpPr>
            <a:cxnSpLocks/>
          </p:cNvCxnSpPr>
          <p:nvPr/>
        </p:nvCxnSpPr>
        <p:spPr>
          <a:xfrm flipV="1">
            <a:off x="2714942" y="2558935"/>
            <a:ext cx="560409" cy="394652"/>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C494A1A-F127-0EBB-3BA3-2C6242C893F4}"/>
              </a:ext>
            </a:extLst>
          </p:cNvPr>
          <p:cNvCxnSpPr>
            <a:cxnSpLocks/>
          </p:cNvCxnSpPr>
          <p:nvPr/>
        </p:nvCxnSpPr>
        <p:spPr>
          <a:xfrm flipV="1">
            <a:off x="4081545" y="2531817"/>
            <a:ext cx="560409" cy="394652"/>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A4D1F7E-3A62-0EA5-3180-C7409FF860D7}"/>
              </a:ext>
            </a:extLst>
          </p:cNvPr>
          <p:cNvCxnSpPr>
            <a:cxnSpLocks/>
          </p:cNvCxnSpPr>
          <p:nvPr/>
        </p:nvCxnSpPr>
        <p:spPr>
          <a:xfrm flipV="1">
            <a:off x="5304637" y="2480872"/>
            <a:ext cx="713914" cy="210796"/>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1B53302-B149-BBBF-E8F8-518A4D9A7591}"/>
              </a:ext>
            </a:extLst>
          </p:cNvPr>
          <p:cNvCxnSpPr>
            <a:cxnSpLocks/>
          </p:cNvCxnSpPr>
          <p:nvPr/>
        </p:nvCxnSpPr>
        <p:spPr>
          <a:xfrm>
            <a:off x="9240551" y="2335399"/>
            <a:ext cx="1694774" cy="14445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277390B-2898-B59F-1678-3BF093E4546D}"/>
              </a:ext>
            </a:extLst>
          </p:cNvPr>
          <p:cNvCxnSpPr>
            <a:cxnSpLocks/>
          </p:cNvCxnSpPr>
          <p:nvPr/>
        </p:nvCxnSpPr>
        <p:spPr>
          <a:xfrm flipV="1">
            <a:off x="9033933" y="4020252"/>
            <a:ext cx="1691529" cy="152856"/>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71FDC3C-722D-F84D-556A-539B3DC45F14}"/>
              </a:ext>
            </a:extLst>
          </p:cNvPr>
          <p:cNvSpPr txBox="1"/>
          <p:nvPr/>
        </p:nvSpPr>
        <p:spPr>
          <a:xfrm>
            <a:off x="396676" y="2335399"/>
            <a:ext cx="1679189" cy="1200329"/>
          </a:xfrm>
          <a:prstGeom prst="rect">
            <a:avLst/>
          </a:prstGeom>
          <a:noFill/>
        </p:spPr>
        <p:txBody>
          <a:bodyPr wrap="square" rtlCol="0">
            <a:spAutoFit/>
          </a:bodyPr>
          <a:lstStyle/>
          <a:p>
            <a:r>
              <a:rPr lang="en-US" sz="1200" b="1" dirty="0">
                <a:solidFill>
                  <a:schemeClr val="accent6">
                    <a:lumMod val="50000"/>
                  </a:schemeClr>
                </a:solidFill>
              </a:rPr>
              <a:t>Increases</a:t>
            </a:r>
            <a:r>
              <a:rPr lang="en-US" sz="1200" dirty="0"/>
              <a:t> in median home value,  household income and mortgage payment between 2008 and 2020 election cycles.</a:t>
            </a:r>
          </a:p>
        </p:txBody>
      </p:sp>
      <p:sp>
        <p:nvSpPr>
          <p:cNvPr id="48" name="TextBox 47">
            <a:extLst>
              <a:ext uri="{FF2B5EF4-FFF2-40B4-BE49-F238E27FC236}">
                <a16:creationId xmlns:a16="http://schemas.microsoft.com/office/drawing/2014/main" id="{0735FCAC-6BC0-C9B8-1D6B-F1AF0541F6AF}"/>
              </a:ext>
            </a:extLst>
          </p:cNvPr>
          <p:cNvSpPr txBox="1"/>
          <p:nvPr/>
        </p:nvSpPr>
        <p:spPr>
          <a:xfrm>
            <a:off x="396676" y="5172110"/>
            <a:ext cx="1679189" cy="1200329"/>
          </a:xfrm>
          <a:prstGeom prst="rect">
            <a:avLst/>
          </a:prstGeom>
          <a:noFill/>
        </p:spPr>
        <p:txBody>
          <a:bodyPr wrap="square" rtlCol="0">
            <a:spAutoFit/>
          </a:bodyPr>
          <a:lstStyle/>
          <a:p>
            <a:r>
              <a:rPr lang="en-US" sz="1200" b="1" dirty="0">
                <a:solidFill>
                  <a:schemeClr val="accent6">
                    <a:lumMod val="50000"/>
                  </a:schemeClr>
                </a:solidFill>
              </a:rPr>
              <a:t>Increase </a:t>
            </a:r>
            <a:r>
              <a:rPr lang="en-US" sz="1200" dirty="0"/>
              <a:t>in voters with bachelor’s degrees in the survey.  </a:t>
            </a:r>
          </a:p>
          <a:p>
            <a:r>
              <a:rPr lang="en-US" sz="1200" b="1" dirty="0">
                <a:solidFill>
                  <a:srgbClr val="C00000"/>
                </a:solidFill>
              </a:rPr>
              <a:t>Decrease</a:t>
            </a:r>
            <a:r>
              <a:rPr lang="en-US" sz="1200" b="1" dirty="0">
                <a:solidFill>
                  <a:schemeClr val="accent6">
                    <a:lumMod val="50000"/>
                  </a:schemeClr>
                </a:solidFill>
              </a:rPr>
              <a:t> </a:t>
            </a:r>
            <a:r>
              <a:rPr lang="en-US" sz="1200" dirty="0"/>
              <a:t>in voters with high school diploma in the survey.</a:t>
            </a:r>
          </a:p>
        </p:txBody>
      </p:sp>
      <p:sp>
        <p:nvSpPr>
          <p:cNvPr id="49" name="TextBox 48">
            <a:extLst>
              <a:ext uri="{FF2B5EF4-FFF2-40B4-BE49-F238E27FC236}">
                <a16:creationId xmlns:a16="http://schemas.microsoft.com/office/drawing/2014/main" id="{63EC0F63-7594-A536-8E24-5E6B5FFED3CF}"/>
              </a:ext>
            </a:extLst>
          </p:cNvPr>
          <p:cNvSpPr txBox="1"/>
          <p:nvPr/>
        </p:nvSpPr>
        <p:spPr>
          <a:xfrm>
            <a:off x="12454318" y="2335399"/>
            <a:ext cx="1679189" cy="1015663"/>
          </a:xfrm>
          <a:prstGeom prst="rect">
            <a:avLst/>
          </a:prstGeom>
          <a:noFill/>
        </p:spPr>
        <p:txBody>
          <a:bodyPr wrap="square" rtlCol="0">
            <a:spAutoFit/>
          </a:bodyPr>
          <a:lstStyle/>
          <a:p>
            <a:r>
              <a:rPr lang="en-US" sz="1200" b="1" dirty="0">
                <a:solidFill>
                  <a:schemeClr val="accent6">
                    <a:lumMod val="50000"/>
                  </a:schemeClr>
                </a:solidFill>
              </a:rPr>
              <a:t>Increase </a:t>
            </a:r>
            <a:r>
              <a:rPr lang="en-US" sz="1200" dirty="0"/>
              <a:t>in Hispanic or Latino voters in the survey.  </a:t>
            </a:r>
          </a:p>
          <a:p>
            <a:r>
              <a:rPr lang="en-US" sz="1200" b="1" dirty="0">
                <a:solidFill>
                  <a:srgbClr val="C00000"/>
                </a:solidFill>
              </a:rPr>
              <a:t>Decrease</a:t>
            </a:r>
            <a:r>
              <a:rPr lang="en-US" sz="1200" b="1" dirty="0">
                <a:solidFill>
                  <a:schemeClr val="accent6">
                    <a:lumMod val="50000"/>
                  </a:schemeClr>
                </a:solidFill>
              </a:rPr>
              <a:t> </a:t>
            </a:r>
            <a:r>
              <a:rPr lang="en-US" sz="1200" dirty="0"/>
              <a:t>in white voters in the survey.</a:t>
            </a:r>
          </a:p>
        </p:txBody>
      </p:sp>
      <p:sp>
        <p:nvSpPr>
          <p:cNvPr id="50" name="TextBox 49">
            <a:extLst>
              <a:ext uri="{FF2B5EF4-FFF2-40B4-BE49-F238E27FC236}">
                <a16:creationId xmlns:a16="http://schemas.microsoft.com/office/drawing/2014/main" id="{3CF73E3C-BB27-55A6-0833-0E66AC0B4ECD}"/>
              </a:ext>
            </a:extLst>
          </p:cNvPr>
          <p:cNvSpPr txBox="1"/>
          <p:nvPr/>
        </p:nvSpPr>
        <p:spPr>
          <a:xfrm>
            <a:off x="12391824" y="5172110"/>
            <a:ext cx="1679189" cy="1015663"/>
          </a:xfrm>
          <a:prstGeom prst="rect">
            <a:avLst/>
          </a:prstGeom>
          <a:noFill/>
        </p:spPr>
        <p:txBody>
          <a:bodyPr wrap="square" rtlCol="0">
            <a:spAutoFit/>
          </a:bodyPr>
          <a:lstStyle/>
          <a:p>
            <a:r>
              <a:rPr lang="en-US" sz="1200" b="1" dirty="0">
                <a:solidFill>
                  <a:schemeClr val="accent6">
                    <a:lumMod val="50000"/>
                  </a:schemeClr>
                </a:solidFill>
              </a:rPr>
              <a:t>Increase </a:t>
            </a:r>
            <a:r>
              <a:rPr lang="en-US" sz="1200" dirty="0"/>
              <a:t>in voters who are never married in the survey.  </a:t>
            </a:r>
          </a:p>
          <a:p>
            <a:r>
              <a:rPr lang="en-US" sz="1200" b="1" dirty="0">
                <a:solidFill>
                  <a:srgbClr val="C00000"/>
                </a:solidFill>
              </a:rPr>
              <a:t>Decrease</a:t>
            </a:r>
            <a:r>
              <a:rPr lang="en-US" sz="1200" b="1" dirty="0">
                <a:solidFill>
                  <a:schemeClr val="accent6">
                    <a:lumMod val="50000"/>
                  </a:schemeClr>
                </a:solidFill>
              </a:rPr>
              <a:t> </a:t>
            </a:r>
            <a:r>
              <a:rPr lang="en-US" sz="1200" dirty="0"/>
              <a:t>in married voters in the survey.</a:t>
            </a:r>
          </a:p>
        </p:txBody>
      </p:sp>
    </p:spTree>
    <p:extLst>
      <p:ext uri="{BB962C8B-B14F-4D97-AF65-F5344CB8AC3E}">
        <p14:creationId xmlns:p14="http://schemas.microsoft.com/office/powerpoint/2010/main" val="1444672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AC50E-0E9D-9196-742D-1953A72BA412}"/>
            </a:ext>
          </a:extLst>
        </p:cNvPr>
        <p:cNvGrpSpPr/>
        <p:nvPr/>
      </p:nvGrpSpPr>
      <p:grpSpPr>
        <a:xfrm>
          <a:off x="0" y="0"/>
          <a:ext cx="0" cy="0"/>
          <a:chOff x="0" y="0"/>
          <a:chExt cx="0" cy="0"/>
        </a:xfrm>
      </p:grpSpPr>
      <p:sp>
        <p:nvSpPr>
          <p:cNvPr id="8" name="Text 1">
            <a:extLst>
              <a:ext uri="{FF2B5EF4-FFF2-40B4-BE49-F238E27FC236}">
                <a16:creationId xmlns:a16="http://schemas.microsoft.com/office/drawing/2014/main" id="{CF658C42-FA63-9ED5-3836-40849D56DDD9}"/>
              </a:ext>
            </a:extLst>
          </p:cNvPr>
          <p:cNvSpPr/>
          <p:nvPr/>
        </p:nvSpPr>
        <p:spPr>
          <a:xfrm>
            <a:off x="718185" y="1253506"/>
            <a:ext cx="13147711" cy="676013"/>
          </a:xfrm>
          <a:prstGeom prst="rect">
            <a:avLst/>
          </a:prstGeom>
          <a:noFill/>
          <a:ln/>
        </p:spPr>
        <p:txBody>
          <a:bodyPr wrap="square" lIns="0" tIns="0" rIns="0" bIns="0" rtlCol="0" anchor="t"/>
          <a:lstStyle/>
          <a:p>
            <a:pPr>
              <a:lnSpc>
                <a:spcPts val="2550"/>
              </a:lnSpc>
            </a:pPr>
            <a:r>
              <a:rPr lang="en-US" sz="1600" dirty="0">
                <a:solidFill>
                  <a:srgbClr val="464646"/>
                </a:solidFill>
                <a:latin typeface="Inter Medium"/>
                <a:ea typeface="Inter Medium"/>
              </a:rPr>
              <a:t>The box plots for continuous variables give us an understanding of the central tendencies and distribution of the data over time.  Including this data in our model ensures we reflect changes in financial conditions over the same period as our demographic data.</a:t>
            </a:r>
          </a:p>
        </p:txBody>
      </p:sp>
      <p:sp>
        <p:nvSpPr>
          <p:cNvPr id="9" name="Text 0">
            <a:extLst>
              <a:ext uri="{FF2B5EF4-FFF2-40B4-BE49-F238E27FC236}">
                <a16:creationId xmlns:a16="http://schemas.microsoft.com/office/drawing/2014/main" id="{6D030EF9-12F7-35DD-0EC1-1F164425D903}"/>
              </a:ext>
            </a:extLst>
          </p:cNvPr>
          <p:cNvSpPr/>
          <p:nvPr/>
        </p:nvSpPr>
        <p:spPr>
          <a:xfrm>
            <a:off x="717334" y="620554"/>
            <a:ext cx="8690565" cy="633847"/>
          </a:xfrm>
          <a:prstGeom prst="rect">
            <a:avLst/>
          </a:prstGeom>
          <a:noFill/>
          <a:ln/>
        </p:spPr>
        <p:txBody>
          <a:bodyPr wrap="none" lIns="0" tIns="0" rIns="0" bIns="0" rtlCol="0" anchor="t"/>
          <a:lstStyle/>
          <a:p>
            <a:pPr>
              <a:lnSpc>
                <a:spcPts val="4700"/>
              </a:lnSpc>
            </a:pPr>
            <a:r>
              <a:rPr lang="en-US" sz="3750">
                <a:solidFill>
                  <a:srgbClr val="030303"/>
                </a:solidFill>
                <a:latin typeface="DM Sans Semi Bold"/>
                <a:ea typeface="DM Sans Semi Bold" pitchFamily="34" charset="-122"/>
                <a:cs typeface="DM Sans Semi Bold" pitchFamily="34" charset="-120"/>
              </a:rPr>
              <a:t>Visualizing Merged Numeric Data</a:t>
            </a:r>
            <a:endParaRPr lang="en-US" sz="3750">
              <a:latin typeface="DM Sans Semi Bold"/>
            </a:endParaRPr>
          </a:p>
        </p:txBody>
      </p:sp>
      <p:grpSp>
        <p:nvGrpSpPr>
          <p:cNvPr id="14" name="Group 13">
            <a:extLst>
              <a:ext uri="{FF2B5EF4-FFF2-40B4-BE49-F238E27FC236}">
                <a16:creationId xmlns:a16="http://schemas.microsoft.com/office/drawing/2014/main" id="{11142A0D-3A54-3CEE-C59C-85DDB4B1E04E}"/>
              </a:ext>
            </a:extLst>
          </p:cNvPr>
          <p:cNvGrpSpPr/>
          <p:nvPr/>
        </p:nvGrpSpPr>
        <p:grpSpPr>
          <a:xfrm>
            <a:off x="2721398" y="2026801"/>
            <a:ext cx="9187603" cy="6035040"/>
            <a:chOff x="4869352" y="3776870"/>
            <a:chExt cx="6309360" cy="3840480"/>
          </a:xfrm>
        </p:grpSpPr>
        <p:cxnSp>
          <p:nvCxnSpPr>
            <p:cNvPr id="11" name="Straight Connector 10">
              <a:extLst>
                <a:ext uri="{FF2B5EF4-FFF2-40B4-BE49-F238E27FC236}">
                  <a16:creationId xmlns:a16="http://schemas.microsoft.com/office/drawing/2014/main" id="{66F8EEE6-ED53-9DF3-1BD5-6FA8B86DF39C}"/>
                </a:ext>
              </a:extLst>
            </p:cNvPr>
            <p:cNvCxnSpPr>
              <a:cxnSpLocks/>
            </p:cNvCxnSpPr>
            <p:nvPr/>
          </p:nvCxnSpPr>
          <p:spPr>
            <a:xfrm>
              <a:off x="8127144" y="3776870"/>
              <a:ext cx="0" cy="38404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9817DE4-9C3B-183E-7FD4-505C1D9EDE9A}"/>
                </a:ext>
              </a:extLst>
            </p:cNvPr>
            <p:cNvCxnSpPr>
              <a:cxnSpLocks/>
            </p:cNvCxnSpPr>
            <p:nvPr/>
          </p:nvCxnSpPr>
          <p:spPr>
            <a:xfrm rot="16200000">
              <a:off x="8024032" y="2542430"/>
              <a:ext cx="0" cy="63093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5014F91D-5D6E-EECF-72B0-0B268E6B075C}"/>
              </a:ext>
            </a:extLst>
          </p:cNvPr>
          <p:cNvPicPr>
            <a:picLocks noChangeAspect="1"/>
          </p:cNvPicPr>
          <p:nvPr/>
        </p:nvPicPr>
        <p:blipFill>
          <a:blip r:embed="rId2"/>
          <a:stretch>
            <a:fillRect/>
          </a:stretch>
        </p:blipFill>
        <p:spPr>
          <a:xfrm>
            <a:off x="2942638" y="5141600"/>
            <a:ext cx="4220825" cy="3017520"/>
          </a:xfrm>
          <a:prstGeom prst="rect">
            <a:avLst/>
          </a:prstGeom>
        </p:spPr>
      </p:pic>
      <p:pic>
        <p:nvPicPr>
          <p:cNvPr id="4" name="Picture 3">
            <a:extLst>
              <a:ext uri="{FF2B5EF4-FFF2-40B4-BE49-F238E27FC236}">
                <a16:creationId xmlns:a16="http://schemas.microsoft.com/office/drawing/2014/main" id="{EEA885D7-0E7A-AFD2-1CD6-710A8EC5007E}"/>
              </a:ext>
            </a:extLst>
          </p:cNvPr>
          <p:cNvPicPr>
            <a:picLocks noChangeAspect="1"/>
          </p:cNvPicPr>
          <p:nvPr/>
        </p:nvPicPr>
        <p:blipFill>
          <a:blip r:embed="rId3"/>
          <a:stretch>
            <a:fillRect/>
          </a:stretch>
        </p:blipFill>
        <p:spPr>
          <a:xfrm>
            <a:off x="2963781" y="1929520"/>
            <a:ext cx="4202537" cy="3017520"/>
          </a:xfrm>
          <a:prstGeom prst="rect">
            <a:avLst/>
          </a:prstGeom>
        </p:spPr>
      </p:pic>
      <p:pic>
        <p:nvPicPr>
          <p:cNvPr id="10" name="Picture 9">
            <a:extLst>
              <a:ext uri="{FF2B5EF4-FFF2-40B4-BE49-F238E27FC236}">
                <a16:creationId xmlns:a16="http://schemas.microsoft.com/office/drawing/2014/main" id="{21652BF0-27EE-40E8-73B5-B46192BC2CCA}"/>
              </a:ext>
            </a:extLst>
          </p:cNvPr>
          <p:cNvPicPr>
            <a:picLocks noChangeAspect="1"/>
          </p:cNvPicPr>
          <p:nvPr/>
        </p:nvPicPr>
        <p:blipFill>
          <a:blip r:embed="rId4"/>
          <a:stretch>
            <a:fillRect/>
          </a:stretch>
        </p:blipFill>
        <p:spPr>
          <a:xfrm>
            <a:off x="7689373" y="2026800"/>
            <a:ext cx="4219628" cy="3017520"/>
          </a:xfrm>
          <a:prstGeom prst="rect">
            <a:avLst/>
          </a:prstGeom>
        </p:spPr>
      </p:pic>
      <p:pic>
        <p:nvPicPr>
          <p:cNvPr id="13" name="Picture 12">
            <a:extLst>
              <a:ext uri="{FF2B5EF4-FFF2-40B4-BE49-F238E27FC236}">
                <a16:creationId xmlns:a16="http://schemas.microsoft.com/office/drawing/2014/main" id="{B5158497-A38D-3F42-9C57-B446DFA01592}"/>
              </a:ext>
            </a:extLst>
          </p:cNvPr>
          <p:cNvPicPr>
            <a:picLocks noChangeAspect="1"/>
          </p:cNvPicPr>
          <p:nvPr/>
        </p:nvPicPr>
        <p:blipFill>
          <a:blip r:embed="rId5"/>
          <a:stretch>
            <a:fillRect/>
          </a:stretch>
        </p:blipFill>
        <p:spPr>
          <a:xfrm>
            <a:off x="7672027" y="5141600"/>
            <a:ext cx="4236974" cy="3017520"/>
          </a:xfrm>
          <a:prstGeom prst="rect">
            <a:avLst/>
          </a:prstGeom>
        </p:spPr>
      </p:pic>
      <p:sp>
        <p:nvSpPr>
          <p:cNvPr id="2" name="TextBox 1">
            <a:extLst>
              <a:ext uri="{FF2B5EF4-FFF2-40B4-BE49-F238E27FC236}">
                <a16:creationId xmlns:a16="http://schemas.microsoft.com/office/drawing/2014/main" id="{BBACFD3A-2AA7-BF11-0802-65A8B26A8F8C}"/>
              </a:ext>
            </a:extLst>
          </p:cNvPr>
          <p:cNvSpPr txBox="1"/>
          <p:nvPr/>
        </p:nvSpPr>
        <p:spPr>
          <a:xfrm>
            <a:off x="396676" y="2335399"/>
            <a:ext cx="2324722" cy="830997"/>
          </a:xfrm>
          <a:prstGeom prst="rect">
            <a:avLst/>
          </a:prstGeom>
          <a:noFill/>
        </p:spPr>
        <p:txBody>
          <a:bodyPr wrap="square" rtlCol="0">
            <a:spAutoFit/>
          </a:bodyPr>
          <a:lstStyle/>
          <a:p>
            <a:r>
              <a:rPr lang="en-US" sz="1200" b="1" dirty="0">
                <a:solidFill>
                  <a:schemeClr val="accent6">
                    <a:lumMod val="50000"/>
                  </a:schemeClr>
                </a:solidFill>
              </a:rPr>
              <a:t>Increases</a:t>
            </a:r>
            <a:r>
              <a:rPr lang="en-US" sz="1200" dirty="0"/>
              <a:t> in Median Household Income, Mortgage Payment, Home Value and Age between 2008 and 2020 election cycles.</a:t>
            </a:r>
          </a:p>
        </p:txBody>
      </p:sp>
      <p:cxnSp>
        <p:nvCxnSpPr>
          <p:cNvPr id="5" name="Straight Arrow Connector 4">
            <a:extLst>
              <a:ext uri="{FF2B5EF4-FFF2-40B4-BE49-F238E27FC236}">
                <a16:creationId xmlns:a16="http://schemas.microsoft.com/office/drawing/2014/main" id="{F2161EE0-5261-7410-27FC-F52C954EE326}"/>
              </a:ext>
            </a:extLst>
          </p:cNvPr>
          <p:cNvCxnSpPr>
            <a:cxnSpLocks/>
          </p:cNvCxnSpPr>
          <p:nvPr/>
        </p:nvCxnSpPr>
        <p:spPr>
          <a:xfrm flipV="1">
            <a:off x="3958133" y="3598607"/>
            <a:ext cx="2599983" cy="244293"/>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2B87BE2-8B23-EA16-6461-131DA0A66452}"/>
              </a:ext>
            </a:extLst>
          </p:cNvPr>
          <p:cNvCxnSpPr>
            <a:cxnSpLocks/>
          </p:cNvCxnSpPr>
          <p:nvPr/>
        </p:nvCxnSpPr>
        <p:spPr>
          <a:xfrm flipV="1">
            <a:off x="8652925" y="3842900"/>
            <a:ext cx="2649143" cy="116471"/>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BCFF55E-A5A5-83DB-30F3-40396AEEE068}"/>
              </a:ext>
            </a:extLst>
          </p:cNvPr>
          <p:cNvCxnSpPr>
            <a:cxnSpLocks/>
          </p:cNvCxnSpPr>
          <p:nvPr/>
        </p:nvCxnSpPr>
        <p:spPr>
          <a:xfrm flipV="1">
            <a:off x="4008935" y="7264400"/>
            <a:ext cx="2549181" cy="8467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F6C1BCB-210E-E452-06B4-47D8B5C8B064}"/>
              </a:ext>
            </a:extLst>
          </p:cNvPr>
          <p:cNvCxnSpPr>
            <a:cxnSpLocks/>
          </p:cNvCxnSpPr>
          <p:nvPr/>
        </p:nvCxnSpPr>
        <p:spPr>
          <a:xfrm flipV="1">
            <a:off x="8559800" y="7074400"/>
            <a:ext cx="2742268" cy="63000"/>
          </a:xfrm>
          <a:prstGeom prst="straightConnector1">
            <a:avLst/>
          </a:prstGeom>
          <a:ln w="190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2596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17DA8-109A-AADF-4A09-08D30FDE8DA1}"/>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2C130509-D50A-1648-B821-2AB9BBB332FC}"/>
              </a:ext>
            </a:extLst>
          </p:cNvPr>
          <p:cNvSpPr/>
          <p:nvPr/>
        </p:nvSpPr>
        <p:spPr>
          <a:xfrm>
            <a:off x="671036" y="620554"/>
            <a:ext cx="9294725" cy="1191946"/>
          </a:xfrm>
          <a:prstGeom prst="rect">
            <a:avLst/>
          </a:prstGeom>
          <a:noFill/>
          <a:ln/>
        </p:spPr>
        <p:txBody>
          <a:bodyPr wrap="none" lIns="0" tIns="0" rIns="0" bIns="0" rtlCol="0" anchor="t"/>
          <a:lstStyle/>
          <a:p>
            <a:pPr marL="0" indent="0" algn="l">
              <a:lnSpc>
                <a:spcPts val="4700"/>
              </a:lnSpc>
              <a:buNone/>
            </a:pPr>
            <a:r>
              <a:rPr lang="en-US" sz="3750">
                <a:solidFill>
                  <a:srgbClr val="030303"/>
                </a:solidFill>
                <a:latin typeface="DM Sans Semi Bold" pitchFamily="34" charset="0"/>
                <a:ea typeface="DM Sans Semi Bold" pitchFamily="34" charset="-122"/>
                <a:cs typeface="DM Sans Semi Bold" pitchFamily="34" charset="-120"/>
              </a:rPr>
              <a:t>Standardize Demographics</a:t>
            </a:r>
          </a:p>
          <a:p>
            <a:pPr>
              <a:lnSpc>
                <a:spcPts val="4700"/>
              </a:lnSpc>
            </a:pPr>
            <a:r>
              <a:rPr lang="en-US" sz="3000">
                <a:solidFill>
                  <a:srgbClr val="030303"/>
                </a:solidFill>
                <a:latin typeface="DM Sans Semi Bold" pitchFamily="34" charset="0"/>
              </a:rPr>
              <a:t>- </a:t>
            </a:r>
            <a:r>
              <a:rPr lang="en-US" sz="3000"/>
              <a:t>Insights from Demographic Standardization</a:t>
            </a:r>
          </a:p>
        </p:txBody>
      </p:sp>
      <p:sp>
        <p:nvSpPr>
          <p:cNvPr id="5" name="Text 2">
            <a:extLst>
              <a:ext uri="{FF2B5EF4-FFF2-40B4-BE49-F238E27FC236}">
                <a16:creationId xmlns:a16="http://schemas.microsoft.com/office/drawing/2014/main" id="{001FC967-289B-2745-E450-09A2E1986BF9}"/>
              </a:ext>
            </a:extLst>
          </p:cNvPr>
          <p:cNvSpPr/>
          <p:nvPr/>
        </p:nvSpPr>
        <p:spPr>
          <a:xfrm>
            <a:off x="922245" y="4321834"/>
            <a:ext cx="3622001" cy="299561"/>
          </a:xfrm>
          <a:prstGeom prst="rect">
            <a:avLst/>
          </a:prstGeom>
          <a:noFill/>
          <a:ln/>
        </p:spPr>
        <p:txBody>
          <a:bodyPr wrap="none" lIns="0" tIns="0" rIns="0" bIns="0" rtlCol="0" anchor="t"/>
          <a:lstStyle/>
          <a:p>
            <a:pPr>
              <a:lnSpc>
                <a:spcPts val="2350"/>
              </a:lnSpc>
            </a:pPr>
            <a:r>
              <a:rPr lang="en-US" sz="2000" b="1">
                <a:solidFill>
                  <a:srgbClr val="464646"/>
                </a:solidFill>
                <a:latin typeface="DM Sans Semi Bold" pitchFamily="34" charset="0"/>
                <a:ea typeface="DM Sans Semi Bold" pitchFamily="34" charset="-122"/>
                <a:cs typeface="DM Sans Semi Bold" pitchFamily="34" charset="-120"/>
              </a:rPr>
              <a:t>Pre/Post-Pandemic Patterns</a:t>
            </a:r>
            <a:endParaRPr lang="en-US" sz="1850" b="1"/>
          </a:p>
        </p:txBody>
      </p:sp>
      <p:sp>
        <p:nvSpPr>
          <p:cNvPr id="6" name="Text 3">
            <a:extLst>
              <a:ext uri="{FF2B5EF4-FFF2-40B4-BE49-F238E27FC236}">
                <a16:creationId xmlns:a16="http://schemas.microsoft.com/office/drawing/2014/main" id="{8775CAE1-9573-05E7-EC84-B04105B67365}"/>
              </a:ext>
            </a:extLst>
          </p:cNvPr>
          <p:cNvSpPr/>
          <p:nvPr/>
        </p:nvSpPr>
        <p:spPr>
          <a:xfrm>
            <a:off x="922245" y="4817487"/>
            <a:ext cx="3142417" cy="613410"/>
          </a:xfrm>
          <a:prstGeom prst="rect">
            <a:avLst/>
          </a:prstGeom>
          <a:noFill/>
          <a:ln/>
        </p:spPr>
        <p:txBody>
          <a:bodyPr wrap="square" lIns="0" tIns="0" rIns="0" bIns="0" rtlCol="0" anchor="t"/>
          <a:lstStyle/>
          <a:p>
            <a:pPr marL="342900" indent="-342900">
              <a:lnSpc>
                <a:spcPct val="150000"/>
              </a:lnSpc>
              <a:buSzPct val="100000"/>
              <a:buChar char="•"/>
            </a:pPr>
            <a:r>
              <a:rPr lang="en-US" sz="1500">
                <a:solidFill>
                  <a:srgbClr val="464646"/>
                </a:solidFill>
                <a:latin typeface="Inter Medium" panose="020B0600000101010101" charset="0"/>
                <a:ea typeface="Inter Medium" panose="020B0600000101010101" charset="0"/>
                <a:cs typeface="Inter Medium" pitchFamily="34" charset="-120"/>
              </a:rPr>
              <a:t>Mail-in ballot usage increased 320% in swing states</a:t>
            </a:r>
            <a:endParaRPr lang="en-US" sz="1500">
              <a:latin typeface="Inter Medium" panose="020B0600000101010101" charset="0"/>
              <a:ea typeface="Inter Medium" panose="020B0600000101010101" charset="0"/>
            </a:endParaRPr>
          </a:p>
        </p:txBody>
      </p:sp>
      <p:sp>
        <p:nvSpPr>
          <p:cNvPr id="7" name="Text 4">
            <a:extLst>
              <a:ext uri="{FF2B5EF4-FFF2-40B4-BE49-F238E27FC236}">
                <a16:creationId xmlns:a16="http://schemas.microsoft.com/office/drawing/2014/main" id="{301FA9B1-4078-4FF0-8554-7F8E0395C317}"/>
              </a:ext>
            </a:extLst>
          </p:cNvPr>
          <p:cNvSpPr/>
          <p:nvPr/>
        </p:nvSpPr>
        <p:spPr>
          <a:xfrm>
            <a:off x="922244" y="5497929"/>
            <a:ext cx="3142417" cy="613410"/>
          </a:xfrm>
          <a:prstGeom prst="rect">
            <a:avLst/>
          </a:prstGeom>
          <a:noFill/>
          <a:ln/>
        </p:spPr>
        <p:txBody>
          <a:bodyPr wrap="square" lIns="0" tIns="0" rIns="0" bIns="0" rtlCol="0" anchor="t"/>
          <a:lstStyle/>
          <a:p>
            <a:pPr marL="342900" indent="-342900">
              <a:lnSpc>
                <a:spcPct val="150000"/>
              </a:lnSpc>
              <a:buSzPct val="100000"/>
              <a:buChar char="•"/>
            </a:pPr>
            <a:r>
              <a:rPr lang="en-US" sz="1500">
                <a:solidFill>
                  <a:srgbClr val="464646"/>
                </a:solidFill>
                <a:latin typeface="Inter Medium" panose="020B0600000101010101" charset="0"/>
                <a:ea typeface="Inter Medium" panose="020B0600000101010101" charset="0"/>
                <a:cs typeface="Inter Medium" pitchFamily="34" charset="-120"/>
              </a:rPr>
              <a:t>Urban/rural voting divides widened significantly</a:t>
            </a:r>
            <a:endParaRPr lang="en-US" sz="1500">
              <a:latin typeface="Inter Medium" panose="020B0600000101010101" charset="0"/>
              <a:ea typeface="Inter Medium" panose="020B0600000101010101" charset="0"/>
            </a:endParaRPr>
          </a:p>
        </p:txBody>
      </p:sp>
      <p:sp>
        <p:nvSpPr>
          <p:cNvPr id="8" name="Text 5">
            <a:extLst>
              <a:ext uri="{FF2B5EF4-FFF2-40B4-BE49-F238E27FC236}">
                <a16:creationId xmlns:a16="http://schemas.microsoft.com/office/drawing/2014/main" id="{7EC29FCB-7A18-049E-A214-5AA4DFBAB65F}"/>
              </a:ext>
            </a:extLst>
          </p:cNvPr>
          <p:cNvSpPr/>
          <p:nvPr/>
        </p:nvSpPr>
        <p:spPr>
          <a:xfrm>
            <a:off x="922244" y="6178371"/>
            <a:ext cx="3142417" cy="613410"/>
          </a:xfrm>
          <a:prstGeom prst="rect">
            <a:avLst/>
          </a:prstGeom>
          <a:noFill/>
          <a:ln/>
        </p:spPr>
        <p:txBody>
          <a:bodyPr wrap="square" lIns="0" tIns="0" rIns="0" bIns="0" rtlCol="0" anchor="t"/>
          <a:lstStyle/>
          <a:p>
            <a:pPr marL="342900" indent="-342900" algn="l">
              <a:lnSpc>
                <a:spcPct val="150000"/>
              </a:lnSpc>
              <a:buSzPct val="100000"/>
              <a:buChar char="•"/>
            </a:pPr>
            <a:r>
              <a:rPr lang="en-US" sz="1500">
                <a:solidFill>
                  <a:srgbClr val="464646"/>
                </a:solidFill>
                <a:latin typeface="Inter Medium" panose="020B0600000101010101" charset="0"/>
                <a:ea typeface="Inter Medium" panose="020B0600000101010101" charset="0"/>
                <a:cs typeface="Inter Medium" pitchFamily="34" charset="-120"/>
              </a:rPr>
              <a:t>Ensure consistent county identification across datasets</a:t>
            </a:r>
            <a:endParaRPr lang="en-US" sz="1500">
              <a:latin typeface="Inter Medium" panose="020B0600000101010101" charset="0"/>
              <a:ea typeface="Inter Medium" panose="020B0600000101010101" charset="0"/>
            </a:endParaRPr>
          </a:p>
        </p:txBody>
      </p:sp>
      <p:sp>
        <p:nvSpPr>
          <p:cNvPr id="10" name="Text 6">
            <a:extLst>
              <a:ext uri="{FF2B5EF4-FFF2-40B4-BE49-F238E27FC236}">
                <a16:creationId xmlns:a16="http://schemas.microsoft.com/office/drawing/2014/main" id="{091482FD-FF95-7572-673F-81B16FBBB7FC}"/>
              </a:ext>
            </a:extLst>
          </p:cNvPr>
          <p:cNvSpPr/>
          <p:nvPr/>
        </p:nvSpPr>
        <p:spPr>
          <a:xfrm>
            <a:off x="5705960" y="4307086"/>
            <a:ext cx="3319368" cy="299561"/>
          </a:xfrm>
          <a:prstGeom prst="rect">
            <a:avLst/>
          </a:prstGeom>
          <a:noFill/>
          <a:ln/>
        </p:spPr>
        <p:txBody>
          <a:bodyPr wrap="square" lIns="0" tIns="0" rIns="0" bIns="0" rtlCol="0" anchor="t"/>
          <a:lstStyle/>
          <a:p>
            <a:pPr>
              <a:lnSpc>
                <a:spcPts val="2350"/>
              </a:lnSpc>
            </a:pPr>
            <a:r>
              <a:rPr lang="en-US" sz="2000" b="1">
                <a:solidFill>
                  <a:srgbClr val="464646"/>
                </a:solidFill>
                <a:latin typeface="DM Sans Semi Bold" pitchFamily="34" charset="0"/>
                <a:ea typeface="DM Sans Semi Bold" pitchFamily="34" charset="-122"/>
                <a:cs typeface="DM Sans Semi Bold" pitchFamily="34" charset="-120"/>
              </a:rPr>
              <a:t>County Influence Analysis</a:t>
            </a:r>
            <a:endParaRPr lang="en-US" sz="1850" b="1"/>
          </a:p>
        </p:txBody>
      </p:sp>
      <p:sp>
        <p:nvSpPr>
          <p:cNvPr id="11" name="Text 7">
            <a:extLst>
              <a:ext uri="{FF2B5EF4-FFF2-40B4-BE49-F238E27FC236}">
                <a16:creationId xmlns:a16="http://schemas.microsoft.com/office/drawing/2014/main" id="{D2BAC36B-CC7E-61C2-2846-E3D5A91FC5DC}"/>
              </a:ext>
            </a:extLst>
          </p:cNvPr>
          <p:cNvSpPr/>
          <p:nvPr/>
        </p:nvSpPr>
        <p:spPr>
          <a:xfrm>
            <a:off x="5705960" y="4811765"/>
            <a:ext cx="3142417" cy="437801"/>
          </a:xfrm>
          <a:prstGeom prst="rect">
            <a:avLst/>
          </a:prstGeom>
          <a:noFill/>
          <a:ln/>
        </p:spPr>
        <p:txBody>
          <a:bodyPr wrap="square" lIns="0" tIns="0" rIns="0" bIns="0" rtlCol="0" anchor="t"/>
          <a:lstStyle/>
          <a:p>
            <a:pPr marL="342900" indent="-342900">
              <a:lnSpc>
                <a:spcPct val="150000"/>
              </a:lnSpc>
              <a:buSzPct val="100000"/>
              <a:buChar char="•"/>
            </a:pPr>
            <a:r>
              <a:rPr lang="en-US" sz="1500">
                <a:solidFill>
                  <a:srgbClr val="464646"/>
                </a:solidFill>
                <a:latin typeface="Inter Medium" panose="020B0600000101010101" charset="0"/>
                <a:ea typeface="Inter Medium" panose="020B0600000101010101" charset="0"/>
                <a:cs typeface="Inter Medium" pitchFamily="34" charset="-120"/>
              </a:rPr>
              <a:t>Suburban counties show highest volatility</a:t>
            </a:r>
            <a:endParaRPr lang="en-US" sz="1500">
              <a:latin typeface="Inter Medium" panose="020B0600000101010101" charset="0"/>
              <a:ea typeface="Inter Medium" panose="020B0600000101010101" charset="0"/>
            </a:endParaRPr>
          </a:p>
        </p:txBody>
      </p:sp>
      <p:sp>
        <p:nvSpPr>
          <p:cNvPr id="12" name="Text 8">
            <a:extLst>
              <a:ext uri="{FF2B5EF4-FFF2-40B4-BE49-F238E27FC236}">
                <a16:creationId xmlns:a16="http://schemas.microsoft.com/office/drawing/2014/main" id="{0028A63E-37F7-AC04-3D40-ABE792F245E2}"/>
              </a:ext>
            </a:extLst>
          </p:cNvPr>
          <p:cNvSpPr/>
          <p:nvPr/>
        </p:nvSpPr>
        <p:spPr>
          <a:xfrm>
            <a:off x="5705959" y="5539849"/>
            <a:ext cx="3142417" cy="529570"/>
          </a:xfrm>
          <a:prstGeom prst="rect">
            <a:avLst/>
          </a:prstGeom>
          <a:noFill/>
          <a:ln/>
        </p:spPr>
        <p:txBody>
          <a:bodyPr wrap="square" lIns="0" tIns="0" rIns="0" bIns="0" rtlCol="0" anchor="t"/>
          <a:lstStyle/>
          <a:p>
            <a:pPr marL="342900" indent="-342900">
              <a:lnSpc>
                <a:spcPct val="150000"/>
              </a:lnSpc>
              <a:buSzPct val="100000"/>
              <a:buChar char="•"/>
            </a:pPr>
            <a:r>
              <a:rPr lang="en-US" sz="1500">
                <a:solidFill>
                  <a:srgbClr val="464646"/>
                </a:solidFill>
                <a:latin typeface="Inter Medium" panose="020B0600000101010101" charset="0"/>
                <a:ea typeface="Inter Medium" panose="020B0600000101010101" charset="0"/>
                <a:cs typeface="Inter Medium" pitchFamily="34" charset="-120"/>
              </a:rPr>
              <a:t>Demographic shifts correlate with voting changes</a:t>
            </a:r>
            <a:endParaRPr lang="en-US" sz="1500">
              <a:latin typeface="Inter Medium" panose="020B0600000101010101" charset="0"/>
              <a:ea typeface="Inter Medium" panose="020B0600000101010101" charset="0"/>
            </a:endParaRPr>
          </a:p>
        </p:txBody>
      </p:sp>
      <p:sp>
        <p:nvSpPr>
          <p:cNvPr id="15" name="Text 10">
            <a:extLst>
              <a:ext uri="{FF2B5EF4-FFF2-40B4-BE49-F238E27FC236}">
                <a16:creationId xmlns:a16="http://schemas.microsoft.com/office/drawing/2014/main" id="{4C3092E8-08AF-CA0A-F145-078C7E214C25}"/>
              </a:ext>
            </a:extLst>
          </p:cNvPr>
          <p:cNvSpPr/>
          <p:nvPr/>
        </p:nvSpPr>
        <p:spPr>
          <a:xfrm>
            <a:off x="10489675" y="4324703"/>
            <a:ext cx="3142417" cy="299561"/>
          </a:xfrm>
          <a:prstGeom prst="rect">
            <a:avLst/>
          </a:prstGeom>
          <a:noFill/>
          <a:ln/>
        </p:spPr>
        <p:txBody>
          <a:bodyPr wrap="square" lIns="0" tIns="0" rIns="0" bIns="0" rtlCol="0" anchor="t"/>
          <a:lstStyle/>
          <a:p>
            <a:pPr>
              <a:lnSpc>
                <a:spcPts val="2350"/>
              </a:lnSpc>
            </a:pPr>
            <a:r>
              <a:rPr lang="en-US" sz="2000" b="1">
                <a:solidFill>
                  <a:srgbClr val="464646"/>
                </a:solidFill>
                <a:latin typeface="DM Sans Semi Bold" pitchFamily="34" charset="0"/>
                <a:ea typeface="DM Sans Semi Bold" pitchFamily="34" charset="-122"/>
                <a:cs typeface="DM Sans Semi Bold" pitchFamily="34" charset="-120"/>
              </a:rPr>
              <a:t>Electoral Vote Changes</a:t>
            </a:r>
            <a:endParaRPr lang="en-US" sz="1850" b="1"/>
          </a:p>
        </p:txBody>
      </p:sp>
      <p:sp>
        <p:nvSpPr>
          <p:cNvPr id="16" name="Text 11">
            <a:extLst>
              <a:ext uri="{FF2B5EF4-FFF2-40B4-BE49-F238E27FC236}">
                <a16:creationId xmlns:a16="http://schemas.microsoft.com/office/drawing/2014/main" id="{2BA4542C-7A9B-CEEB-90D8-DD92D338CE62}"/>
              </a:ext>
            </a:extLst>
          </p:cNvPr>
          <p:cNvSpPr/>
          <p:nvPr/>
        </p:nvSpPr>
        <p:spPr>
          <a:xfrm>
            <a:off x="10489675" y="4817487"/>
            <a:ext cx="3142417" cy="613410"/>
          </a:xfrm>
          <a:prstGeom prst="rect">
            <a:avLst/>
          </a:prstGeom>
          <a:noFill/>
          <a:ln/>
        </p:spPr>
        <p:txBody>
          <a:bodyPr wrap="square" lIns="0" tIns="0" rIns="0" bIns="0" rtlCol="0" anchor="t"/>
          <a:lstStyle/>
          <a:p>
            <a:pPr marL="342900" indent="-342900" algn="l">
              <a:lnSpc>
                <a:spcPct val="150000"/>
              </a:lnSpc>
              <a:buSzPct val="100000"/>
              <a:buChar char="•"/>
            </a:pPr>
            <a:r>
              <a:rPr lang="en-US" sz="1500">
                <a:latin typeface="Inter Medium" panose="020B0600000101010101" charset="0"/>
                <a:ea typeface="Inter Medium" panose="020B0600000101010101" charset="0"/>
                <a:cs typeface="Inter Medium" pitchFamily="34" charset="-120"/>
              </a:rPr>
              <a:t>Normalize age categories across census periods</a:t>
            </a:r>
            <a:endParaRPr lang="en-US" sz="1500">
              <a:latin typeface="Inter Medium" panose="020B0600000101010101" charset="0"/>
              <a:ea typeface="Inter Medium" panose="020B0600000101010101" charset="0"/>
            </a:endParaRPr>
          </a:p>
        </p:txBody>
      </p:sp>
      <p:sp>
        <p:nvSpPr>
          <p:cNvPr id="17" name="Text 12">
            <a:extLst>
              <a:ext uri="{FF2B5EF4-FFF2-40B4-BE49-F238E27FC236}">
                <a16:creationId xmlns:a16="http://schemas.microsoft.com/office/drawing/2014/main" id="{8A7FBD8C-AC7B-EA05-789E-B1B1BC348003}"/>
              </a:ext>
            </a:extLst>
          </p:cNvPr>
          <p:cNvSpPr/>
          <p:nvPr/>
        </p:nvSpPr>
        <p:spPr>
          <a:xfrm>
            <a:off x="10489675" y="5539849"/>
            <a:ext cx="3142417" cy="613410"/>
          </a:xfrm>
          <a:prstGeom prst="rect">
            <a:avLst/>
          </a:prstGeom>
          <a:noFill/>
          <a:ln/>
        </p:spPr>
        <p:txBody>
          <a:bodyPr wrap="square" lIns="0" tIns="0" rIns="0" bIns="0" rtlCol="0" anchor="t"/>
          <a:lstStyle/>
          <a:p>
            <a:pPr marL="342900" indent="-342900" algn="l">
              <a:lnSpc>
                <a:spcPct val="150000"/>
              </a:lnSpc>
              <a:buSzPct val="100000"/>
              <a:buChar char="•"/>
            </a:pPr>
            <a:r>
              <a:rPr lang="en-US" sz="1500">
                <a:latin typeface="Inter Medium" panose="020B0600000101010101" charset="0"/>
                <a:ea typeface="Inter Medium" panose="020B0600000101010101" charset="0"/>
                <a:cs typeface="Inter Medium" pitchFamily="34" charset="-120"/>
              </a:rPr>
              <a:t>Standardize income brackets for temporal comparison</a:t>
            </a:r>
            <a:endParaRPr lang="en-US" sz="1500">
              <a:latin typeface="Inter Medium" panose="020B0600000101010101" charset="0"/>
              <a:ea typeface="Inter Medium" panose="020B0600000101010101" charset="0"/>
            </a:endParaRPr>
          </a:p>
        </p:txBody>
      </p:sp>
      <p:sp>
        <p:nvSpPr>
          <p:cNvPr id="18" name="Text 13">
            <a:extLst>
              <a:ext uri="{FF2B5EF4-FFF2-40B4-BE49-F238E27FC236}">
                <a16:creationId xmlns:a16="http://schemas.microsoft.com/office/drawing/2014/main" id="{9704A0A2-B43A-72D3-7CFE-C935E05E7483}"/>
              </a:ext>
            </a:extLst>
          </p:cNvPr>
          <p:cNvSpPr/>
          <p:nvPr/>
        </p:nvSpPr>
        <p:spPr>
          <a:xfrm>
            <a:off x="10489675" y="6178371"/>
            <a:ext cx="3142417" cy="613410"/>
          </a:xfrm>
          <a:prstGeom prst="rect">
            <a:avLst/>
          </a:prstGeom>
          <a:noFill/>
          <a:ln/>
        </p:spPr>
        <p:txBody>
          <a:bodyPr wrap="square" lIns="0" tIns="0" rIns="0" bIns="0" rtlCol="0" anchor="t"/>
          <a:lstStyle/>
          <a:p>
            <a:pPr marL="342900" indent="-342900" algn="l">
              <a:lnSpc>
                <a:spcPct val="150000"/>
              </a:lnSpc>
              <a:buSzPct val="100000"/>
              <a:buChar char="•"/>
            </a:pPr>
            <a:r>
              <a:rPr lang="en-US" sz="1500">
                <a:latin typeface="Inter Medium" panose="020B0600000101010101" charset="0"/>
                <a:ea typeface="Inter Medium" panose="020B0600000101010101" charset="0"/>
                <a:cs typeface="Inter Medium" pitchFamily="34" charset="-120"/>
              </a:rPr>
              <a:t>Create consistent education level classifications</a:t>
            </a:r>
            <a:endParaRPr lang="en-US" sz="1500">
              <a:latin typeface="Inter Medium" panose="020B0600000101010101" charset="0"/>
              <a:ea typeface="Inter Medium" panose="020B0600000101010101" charset="0"/>
            </a:endParaRPr>
          </a:p>
        </p:txBody>
      </p:sp>
      <p:sp>
        <p:nvSpPr>
          <p:cNvPr id="19" name="TextBox 18">
            <a:extLst>
              <a:ext uri="{FF2B5EF4-FFF2-40B4-BE49-F238E27FC236}">
                <a16:creationId xmlns:a16="http://schemas.microsoft.com/office/drawing/2014/main" id="{A4CB8E57-284D-F0A3-649A-734947589566}"/>
              </a:ext>
            </a:extLst>
          </p:cNvPr>
          <p:cNvSpPr txBox="1"/>
          <p:nvPr/>
        </p:nvSpPr>
        <p:spPr>
          <a:xfrm>
            <a:off x="0" y="7480677"/>
            <a:ext cx="7315200" cy="230832"/>
          </a:xfrm>
          <a:prstGeom prst="rect">
            <a:avLst/>
          </a:prstGeom>
          <a:noFill/>
        </p:spPr>
        <p:txBody>
          <a:bodyPr wrap="square">
            <a:spAutoFit/>
          </a:bodyPr>
          <a:lstStyle/>
          <a:p>
            <a:r>
              <a:rPr lang="ko-KR" altLang="en-US" sz="900" err="1"/>
              <a:t>https</a:t>
            </a:r>
            <a:r>
              <a:rPr lang="ko-KR" altLang="en-US" sz="900"/>
              <a:t>://</a:t>
            </a:r>
            <a:r>
              <a:rPr lang="ko-KR" altLang="en-US" sz="900" err="1"/>
              <a:t>electionupdates.caltech.edu</a:t>
            </a:r>
            <a:endParaRPr lang="ko-KR" altLang="en-US" sz="900"/>
          </a:p>
        </p:txBody>
      </p:sp>
      <p:sp>
        <p:nvSpPr>
          <p:cNvPr id="22" name="TextBox 21">
            <a:extLst>
              <a:ext uri="{FF2B5EF4-FFF2-40B4-BE49-F238E27FC236}">
                <a16:creationId xmlns:a16="http://schemas.microsoft.com/office/drawing/2014/main" id="{DB30A263-5CEE-7045-DE14-DB0A520902C6}"/>
              </a:ext>
            </a:extLst>
          </p:cNvPr>
          <p:cNvSpPr txBox="1"/>
          <p:nvPr/>
        </p:nvSpPr>
        <p:spPr>
          <a:xfrm>
            <a:off x="0" y="7711509"/>
            <a:ext cx="7381702" cy="230832"/>
          </a:xfrm>
          <a:prstGeom prst="rect">
            <a:avLst/>
          </a:prstGeom>
          <a:noFill/>
        </p:spPr>
        <p:txBody>
          <a:bodyPr wrap="square">
            <a:spAutoFit/>
          </a:bodyPr>
          <a:lstStyle/>
          <a:p>
            <a:r>
              <a:rPr lang="ko-KR" altLang="en-US" sz="900" err="1"/>
              <a:t>https</a:t>
            </a:r>
            <a:r>
              <a:rPr lang="ko-KR" altLang="en-US" sz="900"/>
              <a:t>://</a:t>
            </a:r>
            <a:r>
              <a:rPr lang="ko-KR" altLang="en-US" sz="900" err="1"/>
              <a:t>www.pewresearch.org</a:t>
            </a:r>
            <a:r>
              <a:rPr lang="ko-KR" altLang="en-US" sz="900"/>
              <a:t>/</a:t>
            </a:r>
            <a:r>
              <a:rPr lang="ko-KR" altLang="en-US" sz="900" err="1"/>
              <a:t>politics</a:t>
            </a:r>
            <a:r>
              <a:rPr lang="ko-KR" altLang="en-US" sz="900"/>
              <a:t>/2023/07/12/voting-patterns-in-the-2022-elections/</a:t>
            </a:r>
          </a:p>
        </p:txBody>
      </p:sp>
      <p:pic>
        <p:nvPicPr>
          <p:cNvPr id="3" name="그림 2" descr="텍스트, 도표, 지도이(가) 표시된 사진&#10;&#10;AI 생성 콘텐츠는 정확하지 않을 수 있습니다.">
            <a:extLst>
              <a:ext uri="{FF2B5EF4-FFF2-40B4-BE49-F238E27FC236}">
                <a16:creationId xmlns:a16="http://schemas.microsoft.com/office/drawing/2014/main" id="{D1C6A876-7A04-6A82-D16B-154347E1FCE6}"/>
              </a:ext>
            </a:extLst>
          </p:cNvPr>
          <p:cNvPicPr>
            <a:picLocks noChangeAspect="1"/>
          </p:cNvPicPr>
          <p:nvPr/>
        </p:nvPicPr>
        <p:blipFill>
          <a:blip r:embed="rId3"/>
          <a:srcRect t="63" r="58646" b="211"/>
          <a:stretch>
            <a:fillRect/>
          </a:stretch>
        </p:blipFill>
        <p:spPr>
          <a:xfrm>
            <a:off x="704538" y="2003667"/>
            <a:ext cx="3890917" cy="2045202"/>
          </a:xfrm>
          <a:prstGeom prst="rect">
            <a:avLst/>
          </a:prstGeom>
        </p:spPr>
      </p:pic>
      <p:pic>
        <p:nvPicPr>
          <p:cNvPr id="13" name="그림 12" descr="텍스트, 도표, 지도이(가) 표시된 사진&#10;&#10;AI 생성 콘텐츠는 정확하지 않을 수 있습니다.">
            <a:extLst>
              <a:ext uri="{FF2B5EF4-FFF2-40B4-BE49-F238E27FC236}">
                <a16:creationId xmlns:a16="http://schemas.microsoft.com/office/drawing/2014/main" id="{DE1008DA-624A-BE86-9D2F-0671B95F3DC0}"/>
              </a:ext>
            </a:extLst>
          </p:cNvPr>
          <p:cNvPicPr>
            <a:picLocks noChangeAspect="1"/>
          </p:cNvPicPr>
          <p:nvPr/>
        </p:nvPicPr>
        <p:blipFill>
          <a:blip r:embed="rId3"/>
          <a:srcRect l="42751" r="-319" b="422"/>
          <a:stretch>
            <a:fillRect/>
          </a:stretch>
        </p:blipFill>
        <p:spPr>
          <a:xfrm>
            <a:off x="6680616" y="2003666"/>
            <a:ext cx="5416442" cy="2041702"/>
          </a:xfrm>
          <a:prstGeom prst="rect">
            <a:avLst/>
          </a:prstGeom>
        </p:spPr>
      </p:pic>
      <p:sp>
        <p:nvSpPr>
          <p:cNvPr id="20" name="화살표: 오른쪽 19">
            <a:extLst>
              <a:ext uri="{FF2B5EF4-FFF2-40B4-BE49-F238E27FC236}">
                <a16:creationId xmlns:a16="http://schemas.microsoft.com/office/drawing/2014/main" id="{7650D1CA-FB36-F6BB-EF9B-F7C3ECECACF6}"/>
              </a:ext>
            </a:extLst>
          </p:cNvPr>
          <p:cNvSpPr/>
          <p:nvPr/>
        </p:nvSpPr>
        <p:spPr>
          <a:xfrm>
            <a:off x="4990816" y="2632441"/>
            <a:ext cx="999968" cy="718985"/>
          </a:xfrm>
          <a:prstGeom prst="rightArrow">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555351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B549706E59EC42AB20391C074036A6" ma:contentTypeVersion="3" ma:contentTypeDescription="Create a new document." ma:contentTypeScope="" ma:versionID="613e92c0157b910835ef4c58ebb7c48c">
  <xsd:schema xmlns:xsd="http://www.w3.org/2001/XMLSchema" xmlns:xs="http://www.w3.org/2001/XMLSchema" xmlns:p="http://schemas.microsoft.com/office/2006/metadata/properties" xmlns:ns2="a90f30e8-495b-4f92-93b7-c5b347ffff6c" targetNamespace="http://schemas.microsoft.com/office/2006/metadata/properties" ma:root="true" ma:fieldsID="f75e3233326b531dea4da9a1220e4066" ns2:_="">
    <xsd:import namespace="a90f30e8-495b-4f92-93b7-c5b347ffff6c"/>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90f30e8-495b-4f92-93b7-c5b347ffff6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64DE4B1-9DC9-48F9-A5FA-5666A8D14831}">
  <ds:schemaRefs>
    <ds:schemaRef ds:uri="a90f30e8-495b-4f92-93b7-c5b347ffff6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DBB815D-E014-4192-97B9-63BDC7B8B06B}">
  <ds:schemaRefs>
    <ds:schemaRef ds:uri="http://schemas.microsoft.com/sharepoint/v3/contenttype/forms"/>
  </ds:schemaRefs>
</ds:datastoreItem>
</file>

<file path=customXml/itemProps3.xml><?xml version="1.0" encoding="utf-8"?>
<ds:datastoreItem xmlns:ds="http://schemas.openxmlformats.org/officeDocument/2006/customXml" ds:itemID="{35D9FDD6-135A-44B0-8C33-850B5F84D3B6}">
  <ds:schemaRefs>
    <ds:schemaRef ds:uri="http://purl.org/dc/elements/1.1/"/>
    <ds:schemaRef ds:uri="http://purl.org/dc/terms/"/>
    <ds:schemaRef ds:uri="http://www.w3.org/XML/1998/namespace"/>
    <ds:schemaRef ds:uri="http://schemas.microsoft.com/office/infopath/2007/PartnerControls"/>
    <ds:schemaRef ds:uri="a90f30e8-495b-4f92-93b7-c5b347ffff6c"/>
    <ds:schemaRef ds:uri="http://purl.org/dc/dcmitype/"/>
    <ds:schemaRef ds:uri="http://schemas.microsoft.com/office/2006/documentManagement/types"/>
    <ds:schemaRef ds:uri="http://schemas.openxmlformats.org/package/2006/metadata/core-properties"/>
    <ds:schemaRef ds:uri="http://schemas.microsoft.com/office/2006/metadata/properties"/>
  </ds:schemaRefs>
</ds:datastoreItem>
</file>

<file path=docMetadata/LabelInfo.xml><?xml version="1.0" encoding="utf-8"?>
<clbl:labelList xmlns:clbl="http://schemas.microsoft.com/office/2020/mipLabelMetadata">
  <clbl:label id="{4278a402-1a9e-4eb9-8414-ffb55a5fcf1e}" enabled="0" method="" siteId="{4278a402-1a9e-4eb9-8414-ffb55a5fcf1e}" removed="1"/>
</clbl:labelList>
</file>

<file path=docProps/app.xml><?xml version="1.0" encoding="utf-8"?>
<Properties xmlns="http://schemas.openxmlformats.org/officeDocument/2006/extended-properties" xmlns:vt="http://schemas.openxmlformats.org/officeDocument/2006/docPropsVTypes">
  <TotalTime>0</TotalTime>
  <Words>1148</Words>
  <Application>Microsoft Office PowerPoint</Application>
  <PresentationFormat>Custom</PresentationFormat>
  <Paragraphs>212</Paragraphs>
  <Slides>12</Slides>
  <Notes>7</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Robert T Nitto III</cp:lastModifiedBy>
  <cp:revision>14</cp:revision>
  <dcterms:created xsi:type="dcterms:W3CDTF">2025-06-05T12:31:59Z</dcterms:created>
  <dcterms:modified xsi:type="dcterms:W3CDTF">2025-06-17T12:44:28Z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0x0101000FB549706E59EC42AB20391C074036A6</vt:lpwstr>
  </property>
</Properties>
</file>